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1040" r:id="rId2"/>
    <p:sldId id="1145" r:id="rId3"/>
    <p:sldId id="1096" r:id="rId4"/>
    <p:sldId id="1143" r:id="rId5"/>
    <p:sldId id="1144" r:id="rId6"/>
    <p:sldId id="1146" r:id="rId7"/>
    <p:sldId id="1147" r:id="rId8"/>
    <p:sldId id="1149" r:id="rId9"/>
    <p:sldId id="1148" r:id="rId10"/>
    <p:sldId id="1099" r:id="rId11"/>
    <p:sldId id="1100" r:id="rId12"/>
    <p:sldId id="1101" r:id="rId13"/>
    <p:sldId id="1102" r:id="rId14"/>
    <p:sldId id="1103" r:id="rId15"/>
    <p:sldId id="1104" r:id="rId16"/>
    <p:sldId id="1137" r:id="rId17"/>
    <p:sldId id="1138" r:id="rId18"/>
    <p:sldId id="1139" r:id="rId19"/>
    <p:sldId id="1126" r:id="rId20"/>
    <p:sldId id="1105" r:id="rId21"/>
    <p:sldId id="1106" r:id="rId22"/>
    <p:sldId id="1107" r:id="rId23"/>
    <p:sldId id="1108" r:id="rId24"/>
    <p:sldId id="1109" r:id="rId25"/>
    <p:sldId id="1110" r:id="rId26"/>
    <p:sldId id="1111" r:id="rId27"/>
    <p:sldId id="1112" r:id="rId28"/>
    <p:sldId id="1113" r:id="rId29"/>
    <p:sldId id="1114" r:id="rId30"/>
    <p:sldId id="1115" r:id="rId31"/>
    <p:sldId id="1116" r:id="rId32"/>
    <p:sldId id="1150" r:id="rId33"/>
    <p:sldId id="1151" r:id="rId34"/>
    <p:sldId id="1152" r:id="rId35"/>
    <p:sldId id="1180" r:id="rId36"/>
    <p:sldId id="1162" r:id="rId37"/>
    <p:sldId id="1163" r:id="rId38"/>
    <p:sldId id="1167" r:id="rId39"/>
    <p:sldId id="1168" r:id="rId40"/>
    <p:sldId id="1169" r:id="rId41"/>
    <p:sldId id="1170" r:id="rId42"/>
    <p:sldId id="1171" r:id="rId43"/>
    <p:sldId id="1172" r:id="rId44"/>
    <p:sldId id="1174" r:id="rId45"/>
    <p:sldId id="1175" r:id="rId46"/>
    <p:sldId id="1176" r:id="rId47"/>
    <p:sldId id="1177" r:id="rId48"/>
    <p:sldId id="1178" r:id="rId49"/>
    <p:sldId id="1179" r:id="rId50"/>
    <p:sldId id="1181" r:id="rId51"/>
    <p:sldId id="1182" r:id="rId52"/>
    <p:sldId id="1183" r:id="rId53"/>
    <p:sldId id="1184" r:id="rId5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000000"/>
    <a:srgbClr val="FF99FF"/>
    <a:srgbClr val="FFB9B9"/>
    <a:srgbClr val="2952A3"/>
    <a:srgbClr val="FFCCCC"/>
    <a:srgbClr val="FFFF99"/>
    <a:srgbClr val="00CCFF"/>
    <a:srgbClr val="FFFFFF"/>
    <a:srgbClr val="265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7" autoAdjust="0"/>
    <p:restoredTop sz="90174" autoAdjust="0"/>
  </p:normalViewPr>
  <p:slideViewPr>
    <p:cSldViewPr>
      <p:cViewPr varScale="1">
        <p:scale>
          <a:sx n="76" d="100"/>
          <a:sy n="76" d="100"/>
        </p:scale>
        <p:origin x="87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277FC6A3-C799-4BF2-B803-4AF71D60FC9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3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2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8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Toxicity: transfection into COS-1 cells (monkey fibroblasts)</a:t>
            </a:r>
            <a:r>
              <a:rPr lang="en-GB" baseline="0" smtClean="0"/>
              <a:t>, caspase activity assay</a:t>
            </a:r>
            <a:endParaRPr lang="en-GB" smtClean="0"/>
          </a:p>
          <a:p>
            <a:r>
              <a:rPr lang="en-GB" smtClean="0"/>
              <a:t>Production</a:t>
            </a:r>
            <a:r>
              <a:rPr lang="en-GB" baseline="0" smtClean="0"/>
              <a:t> of aggregates: filter retardation assay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0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1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90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04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0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48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90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2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7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3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r>
              <a:rPr lang="en-US" dirty="0" smtClean="0"/>
              <a:t>14 families:</a:t>
            </a:r>
            <a:r>
              <a:rPr lang="en-US" baseline="0" dirty="0" smtClean="0"/>
              <a:t> Human </a:t>
            </a:r>
            <a:r>
              <a:rPr lang="en-US" baseline="0" dirty="0" err="1" smtClean="0"/>
              <a:t>polyQ</a:t>
            </a:r>
            <a:r>
              <a:rPr lang="en-US" baseline="0" dirty="0" smtClean="0"/>
              <a:t>, fly </a:t>
            </a:r>
            <a:r>
              <a:rPr lang="en-US" baseline="0" dirty="0" err="1" smtClean="0"/>
              <a:t>polyQ</a:t>
            </a:r>
            <a:r>
              <a:rPr lang="en-US" baseline="0" dirty="0" smtClean="0"/>
              <a:t>, fish no </a:t>
            </a:r>
            <a:r>
              <a:rPr lang="en-US" baseline="0" dirty="0" err="1" smtClean="0"/>
              <a:t>polyQ</a:t>
            </a:r>
            <a:r>
              <a:rPr lang="en-US" baseline="0" dirty="0" smtClean="0"/>
              <a:t>. P-value &lt;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97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8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54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9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8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CRMP is the</a:t>
            </a:r>
            <a:r>
              <a:rPr lang="en-US" baseline="0" dirty="0" smtClean="0"/>
              <a:t> drosophila protein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13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48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36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0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37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18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38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5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5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39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83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40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1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41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70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42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65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43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0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44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84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45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7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46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66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47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79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48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5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5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79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49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4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solidFill>
                  <a:srgbClr val="000000"/>
                </a:solidFill>
              </a:rPr>
              <a:pPr/>
              <a:t>51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11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solidFill>
                  <a:srgbClr val="000000"/>
                </a:solidFill>
              </a:rPr>
              <a:pPr/>
              <a:t>52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1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solidFill>
                  <a:srgbClr val="000000"/>
                </a:solidFill>
              </a:rPr>
              <a:pPr/>
              <a:t>53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315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</a:t>
            </a:r>
            <a:r>
              <a:rPr lang="en-US" baseline="0" dirty="0" smtClean="0"/>
              <a:t> of P&gt;=3 max </a:t>
            </a:r>
            <a:r>
              <a:rPr lang="en-US" baseline="0" dirty="0" err="1" smtClean="0"/>
              <a:t>dist</a:t>
            </a:r>
            <a:r>
              <a:rPr lang="en-US" baseline="0" dirty="0" smtClean="0"/>
              <a:t> 3.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8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</a:t>
            </a:r>
            <a:r>
              <a:rPr lang="en-US" baseline="0" dirty="0" smtClean="0"/>
              <a:t> of P&gt;=3 max </a:t>
            </a:r>
            <a:r>
              <a:rPr lang="en-US" baseline="0" dirty="0" err="1" smtClean="0"/>
              <a:t>dist</a:t>
            </a:r>
            <a:r>
              <a:rPr lang="en-US" baseline="0" dirty="0" smtClean="0"/>
              <a:t> 3.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FC6A3-C799-4BF2-B803-4AF71D60FC9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8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10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11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03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2EB7D-8D60-42D5-A45F-65FF8B19D2EA}" type="slidenum">
              <a:rPr lang="en-US"/>
              <a:pPr/>
              <a:t>12</a:t>
            </a:fld>
            <a:endParaRPr lang="en-US"/>
          </a:p>
        </p:txBody>
      </p:sp>
      <p:sp>
        <p:nvSpPr>
          <p:cNvPr id="39936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3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13D2B4-CB01-4A47-803E-B88E49321BB0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F0BEE9-D90B-4D7B-8C0E-5E222CE789F4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ACC93-A5A9-499A-A812-DF5FDCCEEE52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CBFDC20-1591-48AA-80A7-029B1C0C62CD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A2559-09A7-4826-B4F0-EBEB9A421844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1B6659-49F1-4561-9E20-2FE3BFCE6AAB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2D1DEE-6337-4AB2-99D4-077669096BDA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C63D6-C4EA-493B-A66B-EAA25C4B05C0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C692F-9071-4F5E-8F08-8BF86C861234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5EAFA-4CA5-4C63-B794-37F81EB5BE1C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C9A55-3DBE-4B85-804F-A7AA641DA7E0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AA2F3-CE2B-4051-A3CA-679D3535BECC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70797F77-B372-4561-9A3E-22C962134C6A}" type="slidenum">
              <a:rPr lang="en-US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0" y="152400"/>
            <a:ext cx="9144000" cy="838200"/>
          </a:xfrm>
          <a:prstGeom prst="rect">
            <a:avLst/>
          </a:prstGeom>
          <a:solidFill>
            <a:srgbClr val="0F5B8F"/>
          </a:solidFill>
          <a:ln w="25400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304800" y="298174"/>
            <a:ext cx="19050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40442" y="298174"/>
            <a:ext cx="19050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Bild 3" descr="JGU-Logo_farbe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" y="-2"/>
            <a:ext cx="23368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04899" y="1629387"/>
            <a:ext cx="7086600" cy="2879285"/>
          </a:xfrm>
        </p:spPr>
        <p:txBody>
          <a:bodyPr/>
          <a:lstStyle/>
          <a:p>
            <a:r>
              <a:rPr lang="en-US" sz="5400" dirty="0" smtClean="0"/>
              <a:t> </a:t>
            </a:r>
            <a:r>
              <a:rPr lang="de-DE" sz="5400" dirty="0"/>
              <a:t/>
            </a:r>
            <a:br>
              <a:rPr lang="de-DE" sz="5400" dirty="0"/>
            </a:br>
            <a:r>
              <a:rPr lang="en-US" sz="5400" dirty="0" err="1" smtClean="0"/>
              <a:t>polyQ</a:t>
            </a:r>
            <a:r>
              <a:rPr lang="en-US" sz="5400" dirty="0" smtClean="0"/>
              <a:t> and</a:t>
            </a:r>
            <a:br>
              <a:rPr lang="en-US" sz="5400" dirty="0" smtClean="0"/>
            </a:br>
            <a:r>
              <a:rPr lang="en-US" sz="5400" dirty="0" smtClean="0"/>
              <a:t> other homorepeats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	</a:t>
            </a:r>
            <a:endParaRPr lang="en-US" sz="5400" dirty="0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100539" y="4696885"/>
            <a:ext cx="4942921" cy="18774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Miguel </a:t>
            </a:r>
            <a:r>
              <a:rPr lang="en-US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Andrade</a:t>
            </a:r>
          </a:p>
          <a:p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Faculty of Biology, </a:t>
            </a:r>
          </a:p>
          <a:p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Johannes Gutenberg University </a:t>
            </a:r>
          </a:p>
          <a:p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Institute of Molecular Biology</a:t>
            </a:r>
          </a:p>
          <a:p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Mainz, Germany</a:t>
            </a:r>
            <a:endParaRPr lang="en-US" sz="20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ndrade@uni-mainz.de</a:t>
            </a:r>
            <a:endParaRPr lang="en-US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 descr="C:\Users\andrade\Pictures\logos\IMB_engl_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96" y="352507"/>
            <a:ext cx="1487999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2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5"/>
          <p:cNvGrpSpPr/>
          <p:nvPr/>
        </p:nvGrpSpPr>
        <p:grpSpPr>
          <a:xfrm>
            <a:off x="1514912" y="477237"/>
            <a:ext cx="2393829" cy="5477073"/>
            <a:chOff x="1949636" y="889078"/>
            <a:chExt cx="2393829" cy="5477073"/>
          </a:xfrm>
        </p:grpSpPr>
        <p:sp>
          <p:nvSpPr>
            <p:cNvPr id="11" name="TextBox 10"/>
            <p:cNvSpPr txBox="1"/>
            <p:nvPr/>
          </p:nvSpPr>
          <p:spPr>
            <a:xfrm>
              <a:off x="2220547" y="889078"/>
              <a:ext cx="1676400" cy="40011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latin typeface="Tw Cen MT Condensed Extra Bold" pitchFamily="34" charset="0"/>
                </a:rPr>
                <a:t>pol</a:t>
              </a:r>
              <a:r>
                <a:rPr lang="es-ES_tradnl" sz="2000" dirty="0" err="1" smtClean="0">
                  <a:latin typeface="Tw Cen MT Condensed Extra Bold" pitchFamily="34" charset="0"/>
                </a:rPr>
                <a:t>yQ</a:t>
              </a:r>
              <a:r>
                <a:rPr lang="es-ES_tradnl" sz="2000" dirty="0" smtClean="0">
                  <a:latin typeface="Tw Cen MT Condensed Extra Bold" pitchFamily="34" charset="0"/>
                </a:rPr>
                <a:t> </a:t>
              </a:r>
              <a:r>
                <a:rPr lang="es-ES_tradnl" sz="2000" dirty="0" err="1" smtClean="0">
                  <a:latin typeface="Tw Cen MT Condensed Extra Bold" pitchFamily="34" charset="0"/>
                </a:rPr>
                <a:t>protein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19465" y="1711782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N-terminal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49636" y="5966041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C-terminal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07632" y="1234452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latin typeface="Tw Cen MT Condensed Extra Bold" pitchFamily="34" charset="0"/>
                </a:rPr>
                <a:t>unbound</a:t>
              </a:r>
              <a:endParaRPr lang="en-US" u="sng" dirty="0">
                <a:latin typeface="Tw Cen MT Condensed Extra Bold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57797" y="5072965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B050"/>
                  </a:solidFill>
                  <a:latin typeface="Tw Cen MT Condensed Extra Bold" pitchFamily="34" charset="0"/>
                </a:rPr>
                <a:t>polyP</a:t>
              </a:r>
              <a:endParaRPr lang="en-US" sz="2000" dirty="0">
                <a:solidFill>
                  <a:srgbClr val="00B05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5898" y="4090521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200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12279" y="4349739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latin typeface="Tw Cen MT Condensed Extra Bold" pitchFamily="34" charset="0"/>
                </a:rPr>
                <a:t>disordered</a:t>
              </a:r>
              <a:endParaRPr lang="en-US" u="sng" dirty="0">
                <a:latin typeface="Tw Cen MT Condensed Extra Bold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21119756">
              <a:off x="2584047" y="1906788"/>
              <a:ext cx="1113183" cy="1260282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30"/>
            <p:cNvGrpSpPr/>
            <p:nvPr/>
          </p:nvGrpSpPr>
          <p:grpSpPr>
            <a:xfrm rot="10931318">
              <a:off x="3122891" y="3003455"/>
              <a:ext cx="448141" cy="1113734"/>
              <a:chOff x="2041076" y="4193012"/>
              <a:chExt cx="448141" cy="1113734"/>
            </a:xfrm>
          </p:grpSpPr>
          <p:sp>
            <p:nvSpPr>
              <p:cNvPr id="24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Freeform 19"/>
            <p:cNvSpPr/>
            <p:nvPr/>
          </p:nvSpPr>
          <p:spPr>
            <a:xfrm rot="9144589">
              <a:off x="2239338" y="4619856"/>
              <a:ext cx="1087783" cy="149149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14159224" flipV="1">
              <a:off x="3402568" y="3934220"/>
              <a:ext cx="742950" cy="658176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 rot="17756437">
              <a:off x="3116730" y="4916520"/>
              <a:ext cx="866432" cy="284439"/>
            </a:xfrm>
            <a:custGeom>
              <a:avLst/>
              <a:gdLst>
                <a:gd name="connsiteX0" fmla="*/ 46182 w 6233218"/>
                <a:gd name="connsiteY0" fmla="*/ 5818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3218" h="1653309">
                  <a:moveTo>
                    <a:pt x="46182" y="429491"/>
                  </a:moveTo>
                  <a:cubicBezTo>
                    <a:pt x="53879" y="377921"/>
                    <a:pt x="52339" y="709660"/>
                    <a:pt x="55418" y="849745"/>
                  </a:cubicBezTo>
                  <a:lnTo>
                    <a:pt x="1551709" y="535709"/>
                  </a:lnTo>
                  <a:lnTo>
                    <a:pt x="1422400" y="1182254"/>
                  </a:lnTo>
                  <a:lnTo>
                    <a:pt x="3131127" y="794327"/>
                  </a:lnTo>
                  <a:lnTo>
                    <a:pt x="2974109" y="1653309"/>
                  </a:lnTo>
                  <a:lnTo>
                    <a:pt x="5985164" y="932873"/>
                  </a:lnTo>
                  <a:cubicBezTo>
                    <a:pt x="6059490" y="412588"/>
                    <a:pt x="6233218" y="415636"/>
                    <a:pt x="6049818" y="415636"/>
                  </a:cubicBezTo>
                  <a:lnTo>
                    <a:pt x="3445164" y="1191491"/>
                  </a:lnTo>
                  <a:lnTo>
                    <a:pt x="3676073" y="230909"/>
                  </a:lnTo>
                  <a:lnTo>
                    <a:pt x="1930400" y="720436"/>
                  </a:lnTo>
                  <a:lnTo>
                    <a:pt x="2115127" y="0"/>
                  </a:lnTo>
                  <a:lnTo>
                    <a:pt x="0" y="443345"/>
                  </a:lnTo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75207" y="3284663"/>
              <a:ext cx="838200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GB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rPr>
                <a:t>coiled coil</a:t>
              </a:r>
              <a:endPara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 Condensed Extra Bold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14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1937" y="485864"/>
            <a:ext cx="167640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latin typeface="Tw Cen MT Condensed Extra Bold" pitchFamily="34" charset="0"/>
              </a:rPr>
              <a:t>pol</a:t>
            </a:r>
            <a:r>
              <a:rPr lang="es-ES_tradnl" sz="2000" dirty="0" err="1" smtClean="0">
                <a:latin typeface="Tw Cen MT Condensed Extra Bold" pitchFamily="34" charset="0"/>
              </a:rPr>
              <a:t>yQ</a:t>
            </a:r>
            <a:r>
              <a:rPr lang="es-ES_tradnl" sz="2000" dirty="0" smtClean="0">
                <a:latin typeface="Tw Cen MT Condensed Extra Bold" pitchFamily="34" charset="0"/>
              </a:rPr>
              <a:t> </a:t>
            </a:r>
            <a:r>
              <a:rPr lang="es-ES_tradnl" sz="2000" dirty="0" err="1" smtClean="0">
                <a:latin typeface="Tw Cen MT Condensed Extra Bold" pitchFamily="34" charset="0"/>
              </a:rPr>
              <a:t>protein</a:t>
            </a:r>
            <a:endParaRPr lang="en-US" sz="2000" dirty="0">
              <a:latin typeface="Tw Cen MT Condensed Extra Bold" pitchFamily="34" charset="0"/>
            </a:endParaRPr>
          </a:p>
        </p:txBody>
      </p:sp>
      <p:grpSp>
        <p:nvGrpSpPr>
          <p:cNvPr id="4" name="Group 95"/>
          <p:cNvGrpSpPr/>
          <p:nvPr/>
        </p:nvGrpSpPr>
        <p:grpSpPr>
          <a:xfrm>
            <a:off x="1514912" y="477237"/>
            <a:ext cx="2393829" cy="5477073"/>
            <a:chOff x="1949636" y="889078"/>
            <a:chExt cx="2393829" cy="5477073"/>
          </a:xfrm>
        </p:grpSpPr>
        <p:sp>
          <p:nvSpPr>
            <p:cNvPr id="11" name="TextBox 10"/>
            <p:cNvSpPr txBox="1"/>
            <p:nvPr/>
          </p:nvSpPr>
          <p:spPr>
            <a:xfrm>
              <a:off x="2220547" y="889078"/>
              <a:ext cx="1676400" cy="40011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latin typeface="Tw Cen MT Condensed Extra Bold" pitchFamily="34" charset="0"/>
                </a:rPr>
                <a:t>pol</a:t>
              </a:r>
              <a:r>
                <a:rPr lang="es-ES_tradnl" sz="2000" dirty="0" err="1" smtClean="0">
                  <a:latin typeface="Tw Cen MT Condensed Extra Bold" pitchFamily="34" charset="0"/>
                </a:rPr>
                <a:t>yQ</a:t>
              </a:r>
              <a:r>
                <a:rPr lang="es-ES_tradnl" sz="2000" dirty="0" smtClean="0">
                  <a:latin typeface="Tw Cen MT Condensed Extra Bold" pitchFamily="34" charset="0"/>
                </a:rPr>
                <a:t> </a:t>
              </a:r>
              <a:r>
                <a:rPr lang="es-ES_tradnl" sz="2000" dirty="0" err="1" smtClean="0">
                  <a:latin typeface="Tw Cen MT Condensed Extra Bold" pitchFamily="34" charset="0"/>
                </a:rPr>
                <a:t>protein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19465" y="1711782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N-terminal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49636" y="5966041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C-terminal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07632" y="1234452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latin typeface="Tw Cen MT Condensed Extra Bold" pitchFamily="34" charset="0"/>
                </a:rPr>
                <a:t>unbound</a:t>
              </a:r>
              <a:endParaRPr lang="en-US" u="sng" dirty="0">
                <a:latin typeface="Tw Cen MT Condensed Extra Bold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57797" y="5072965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B050"/>
                  </a:solidFill>
                  <a:latin typeface="Tw Cen MT Condensed Extra Bold" pitchFamily="34" charset="0"/>
                </a:rPr>
                <a:t>polyP</a:t>
              </a:r>
              <a:endParaRPr lang="en-US" sz="2000" dirty="0">
                <a:solidFill>
                  <a:srgbClr val="00B05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5898" y="4090521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200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12279" y="4349739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latin typeface="Tw Cen MT Condensed Extra Bold" pitchFamily="34" charset="0"/>
                </a:rPr>
                <a:t>disordered</a:t>
              </a:r>
              <a:endParaRPr lang="en-US" u="sng" dirty="0">
                <a:latin typeface="Tw Cen MT Condensed Extra Bold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21119756">
              <a:off x="2584047" y="1906788"/>
              <a:ext cx="1113183" cy="1260282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30"/>
            <p:cNvGrpSpPr/>
            <p:nvPr/>
          </p:nvGrpSpPr>
          <p:grpSpPr>
            <a:xfrm rot="10931318">
              <a:off x="3122891" y="3003455"/>
              <a:ext cx="448141" cy="1113734"/>
              <a:chOff x="2041076" y="4193012"/>
              <a:chExt cx="448141" cy="1113734"/>
            </a:xfrm>
          </p:grpSpPr>
          <p:sp>
            <p:nvSpPr>
              <p:cNvPr id="24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Freeform 19"/>
            <p:cNvSpPr/>
            <p:nvPr/>
          </p:nvSpPr>
          <p:spPr>
            <a:xfrm rot="9144589">
              <a:off x="2239338" y="4619856"/>
              <a:ext cx="1087783" cy="149149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14159224" flipV="1">
              <a:off x="3402568" y="3934220"/>
              <a:ext cx="742950" cy="658176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 rot="17756437">
              <a:off x="3116730" y="4916520"/>
              <a:ext cx="866432" cy="284439"/>
            </a:xfrm>
            <a:custGeom>
              <a:avLst/>
              <a:gdLst>
                <a:gd name="connsiteX0" fmla="*/ 46182 w 6233218"/>
                <a:gd name="connsiteY0" fmla="*/ 5818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3218" h="1653309">
                  <a:moveTo>
                    <a:pt x="46182" y="429491"/>
                  </a:moveTo>
                  <a:cubicBezTo>
                    <a:pt x="53879" y="377921"/>
                    <a:pt x="52339" y="709660"/>
                    <a:pt x="55418" y="849745"/>
                  </a:cubicBezTo>
                  <a:lnTo>
                    <a:pt x="1551709" y="535709"/>
                  </a:lnTo>
                  <a:lnTo>
                    <a:pt x="1422400" y="1182254"/>
                  </a:lnTo>
                  <a:lnTo>
                    <a:pt x="3131127" y="794327"/>
                  </a:lnTo>
                  <a:lnTo>
                    <a:pt x="2974109" y="1653309"/>
                  </a:lnTo>
                  <a:lnTo>
                    <a:pt x="5985164" y="932873"/>
                  </a:lnTo>
                  <a:cubicBezTo>
                    <a:pt x="6059490" y="412588"/>
                    <a:pt x="6233218" y="415636"/>
                    <a:pt x="6049818" y="415636"/>
                  </a:cubicBezTo>
                  <a:lnTo>
                    <a:pt x="3445164" y="1191491"/>
                  </a:lnTo>
                  <a:lnTo>
                    <a:pt x="3676073" y="230909"/>
                  </a:lnTo>
                  <a:lnTo>
                    <a:pt x="1930400" y="720436"/>
                  </a:lnTo>
                  <a:lnTo>
                    <a:pt x="2115127" y="0"/>
                  </a:lnTo>
                  <a:lnTo>
                    <a:pt x="0" y="443345"/>
                  </a:lnTo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75207" y="3284663"/>
              <a:ext cx="838200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GB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rPr>
                <a:t>coiled coil</a:t>
              </a:r>
              <a:endPara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 Condensed Extra Bold" pitchFamily="34" charset="0"/>
              </a:endParaRPr>
            </a:p>
          </p:txBody>
        </p:sp>
      </p:grpSp>
      <p:sp>
        <p:nvSpPr>
          <p:cNvPr id="32" name="Freeform 31"/>
          <p:cNvSpPr/>
          <p:nvPr/>
        </p:nvSpPr>
        <p:spPr>
          <a:xfrm rot="8321239">
            <a:off x="4115169" y="3331570"/>
            <a:ext cx="662940" cy="579120"/>
          </a:xfrm>
          <a:custGeom>
            <a:avLst/>
            <a:gdLst>
              <a:gd name="connsiteX0" fmla="*/ 0 w 662940"/>
              <a:gd name="connsiteY0" fmla="*/ 0 h 579120"/>
              <a:gd name="connsiteX1" fmla="*/ 68580 w 662940"/>
              <a:gd name="connsiteY1" fmla="*/ 381000 h 579120"/>
              <a:gd name="connsiteX2" fmla="*/ 133350 w 662940"/>
              <a:gd name="connsiteY2" fmla="*/ 232410 h 579120"/>
              <a:gd name="connsiteX3" fmla="*/ 464820 w 662940"/>
              <a:gd name="connsiteY3" fmla="*/ 579120 h 579120"/>
              <a:gd name="connsiteX4" fmla="*/ 480060 w 662940"/>
              <a:gd name="connsiteY4" fmla="*/ 403860 h 579120"/>
              <a:gd name="connsiteX5" fmla="*/ 662940 w 662940"/>
              <a:gd name="connsiteY5" fmla="*/ 346710 h 579120"/>
              <a:gd name="connsiteX6" fmla="*/ 232410 w 662940"/>
              <a:gd name="connsiteY6" fmla="*/ 156210 h 579120"/>
              <a:gd name="connsiteX7" fmla="*/ 369570 w 662940"/>
              <a:gd name="connsiteY7" fmla="*/ 49530 h 579120"/>
              <a:gd name="connsiteX8" fmla="*/ 0 w 662940"/>
              <a:gd name="connsiteY8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940" h="579120">
                <a:moveTo>
                  <a:pt x="0" y="0"/>
                </a:moveTo>
                <a:lnTo>
                  <a:pt x="68580" y="381000"/>
                </a:lnTo>
                <a:lnTo>
                  <a:pt x="133350" y="232410"/>
                </a:lnTo>
                <a:lnTo>
                  <a:pt x="464820" y="579120"/>
                </a:lnTo>
                <a:lnTo>
                  <a:pt x="480060" y="403860"/>
                </a:lnTo>
                <a:lnTo>
                  <a:pt x="662940" y="346710"/>
                </a:lnTo>
                <a:lnTo>
                  <a:pt x="232410" y="156210"/>
                </a:lnTo>
                <a:lnTo>
                  <a:pt x="369570" y="4953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828784" y="320494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200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grpSp>
        <p:nvGrpSpPr>
          <p:cNvPr id="10" name="Group 33"/>
          <p:cNvGrpSpPr/>
          <p:nvPr/>
        </p:nvGrpSpPr>
        <p:grpSpPr>
          <a:xfrm>
            <a:off x="5136901" y="1281644"/>
            <a:ext cx="2056659" cy="4204559"/>
            <a:chOff x="5151489" y="1868954"/>
            <a:chExt cx="2056659" cy="4204559"/>
          </a:xfrm>
        </p:grpSpPr>
        <p:sp>
          <p:nvSpPr>
            <p:cNvPr id="35" name="TextBox 34"/>
            <p:cNvSpPr txBox="1"/>
            <p:nvPr/>
          </p:nvSpPr>
          <p:spPr>
            <a:xfrm>
              <a:off x="6369948" y="5035131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B050"/>
                  </a:solidFill>
                  <a:latin typeface="Tw Cen MT Condensed Extra Bold" pitchFamily="34" charset="0"/>
                </a:rPr>
                <a:t>polyP</a:t>
              </a:r>
              <a:endParaRPr lang="en-US" sz="2000" dirty="0">
                <a:solidFill>
                  <a:srgbClr val="00B05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21119756">
              <a:off x="5496198" y="1868954"/>
              <a:ext cx="1113183" cy="1260282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30"/>
            <p:cNvGrpSpPr/>
            <p:nvPr/>
          </p:nvGrpSpPr>
          <p:grpSpPr>
            <a:xfrm rot="10931318">
              <a:off x="6035042" y="2965615"/>
              <a:ext cx="448141" cy="1113734"/>
              <a:chOff x="2041076" y="4193012"/>
              <a:chExt cx="448141" cy="1113734"/>
            </a:xfrm>
          </p:grpSpPr>
          <p:sp>
            <p:nvSpPr>
              <p:cNvPr id="42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 37"/>
            <p:cNvSpPr/>
            <p:nvPr/>
          </p:nvSpPr>
          <p:spPr>
            <a:xfrm rot="9144589">
              <a:off x="5151489" y="4582022"/>
              <a:ext cx="1087783" cy="149149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4159224" flipV="1">
              <a:off x="6314719" y="3896386"/>
              <a:ext cx="742950" cy="658176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7756437">
              <a:off x="6028881" y="4878686"/>
              <a:ext cx="866432" cy="284439"/>
            </a:xfrm>
            <a:custGeom>
              <a:avLst/>
              <a:gdLst>
                <a:gd name="connsiteX0" fmla="*/ 46182 w 6233218"/>
                <a:gd name="connsiteY0" fmla="*/ 5818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3218" h="1653309">
                  <a:moveTo>
                    <a:pt x="46182" y="429491"/>
                  </a:moveTo>
                  <a:cubicBezTo>
                    <a:pt x="53879" y="377921"/>
                    <a:pt x="52339" y="709660"/>
                    <a:pt x="55418" y="849745"/>
                  </a:cubicBezTo>
                  <a:lnTo>
                    <a:pt x="1551709" y="535709"/>
                  </a:lnTo>
                  <a:lnTo>
                    <a:pt x="1422400" y="1182254"/>
                  </a:lnTo>
                  <a:lnTo>
                    <a:pt x="3131127" y="794327"/>
                  </a:lnTo>
                  <a:lnTo>
                    <a:pt x="2974109" y="1653309"/>
                  </a:lnTo>
                  <a:lnTo>
                    <a:pt x="5985164" y="932873"/>
                  </a:lnTo>
                  <a:cubicBezTo>
                    <a:pt x="6059490" y="412588"/>
                    <a:pt x="6233218" y="415636"/>
                    <a:pt x="6049818" y="415636"/>
                  </a:cubicBezTo>
                  <a:lnTo>
                    <a:pt x="3445164" y="1191491"/>
                  </a:lnTo>
                  <a:lnTo>
                    <a:pt x="3676073" y="230909"/>
                  </a:lnTo>
                  <a:lnTo>
                    <a:pt x="1930400" y="720436"/>
                  </a:lnTo>
                  <a:lnTo>
                    <a:pt x="2115127" y="0"/>
                  </a:lnTo>
                  <a:lnTo>
                    <a:pt x="0" y="443345"/>
                  </a:lnTo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87358" y="3246829"/>
              <a:ext cx="838200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GB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rPr>
                <a:t>coiled coil</a:t>
              </a:r>
              <a:endPara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 Condensed Extra Bold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199943" y="844177"/>
            <a:ext cx="2593562" cy="4373973"/>
            <a:chOff x="5199943" y="844177"/>
            <a:chExt cx="2593562" cy="4373973"/>
          </a:xfrm>
        </p:grpSpPr>
        <p:sp>
          <p:nvSpPr>
            <p:cNvPr id="75" name="TextBox 74"/>
            <p:cNvSpPr txBox="1"/>
            <p:nvPr/>
          </p:nvSpPr>
          <p:spPr>
            <a:xfrm>
              <a:off x="6650505" y="844177"/>
              <a:ext cx="1143000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protein X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grpSp>
          <p:nvGrpSpPr>
            <p:cNvPr id="76" name="Group 78"/>
            <p:cNvGrpSpPr/>
            <p:nvPr/>
          </p:nvGrpSpPr>
          <p:grpSpPr>
            <a:xfrm>
              <a:off x="5199943" y="1596726"/>
              <a:ext cx="2242847" cy="3621424"/>
              <a:chOff x="5199943" y="1596726"/>
              <a:chExt cx="2242847" cy="3621424"/>
            </a:xfrm>
          </p:grpSpPr>
          <p:grpSp>
            <p:nvGrpSpPr>
              <p:cNvPr id="77" name="Group 124"/>
              <p:cNvGrpSpPr/>
              <p:nvPr/>
            </p:nvGrpSpPr>
            <p:grpSpPr>
              <a:xfrm rot="2216565" flipH="1">
                <a:off x="6071705" y="2308152"/>
                <a:ext cx="815321" cy="2220067"/>
                <a:chOff x="2026063" y="2291268"/>
                <a:chExt cx="792687" cy="2220067"/>
              </a:xfrm>
            </p:grpSpPr>
            <p:grpSp>
              <p:nvGrpSpPr>
                <p:cNvPr id="80" name="Group 105"/>
                <p:cNvGrpSpPr/>
                <p:nvPr/>
              </p:nvGrpSpPr>
              <p:grpSpPr>
                <a:xfrm rot="2095624" flipV="1">
                  <a:off x="2394555" y="2291268"/>
                  <a:ext cx="424195" cy="1213856"/>
                  <a:chOff x="3590235" y="4791829"/>
                  <a:chExt cx="417541" cy="1118359"/>
                </a:xfrm>
              </p:grpSpPr>
              <p:sp>
                <p:nvSpPr>
                  <p:cNvPr id="90" name="Freeform 16"/>
                  <p:cNvSpPr/>
                  <p:nvPr/>
                </p:nvSpPr>
                <p:spPr>
                  <a:xfrm rot="242814">
                    <a:off x="3594762" y="5529466"/>
                    <a:ext cx="30570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Freeform 18"/>
                  <p:cNvSpPr/>
                  <p:nvPr/>
                </p:nvSpPr>
                <p:spPr>
                  <a:xfrm rot="11042814" flipH="1">
                    <a:off x="3590235" y="5649116"/>
                    <a:ext cx="301581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Freeform 91"/>
                  <p:cNvSpPr/>
                  <p:nvPr/>
                </p:nvSpPr>
                <p:spPr>
                  <a:xfrm rot="476597">
                    <a:off x="3610894" y="5279340"/>
                    <a:ext cx="305703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Freeform 92"/>
                  <p:cNvSpPr/>
                  <p:nvPr/>
                </p:nvSpPr>
                <p:spPr>
                  <a:xfrm rot="11276597" flipH="1">
                    <a:off x="3603565" y="5392723"/>
                    <a:ext cx="30158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Freeform 93"/>
                  <p:cNvSpPr/>
                  <p:nvPr/>
                </p:nvSpPr>
                <p:spPr>
                  <a:xfrm rot="684498">
                    <a:off x="3648638" y="5036607"/>
                    <a:ext cx="30570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Freeform 94"/>
                  <p:cNvSpPr/>
                  <p:nvPr/>
                </p:nvSpPr>
                <p:spPr>
                  <a:xfrm rot="11484498" flipH="1">
                    <a:off x="3628835" y="5154426"/>
                    <a:ext cx="301581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Freeform 95"/>
                  <p:cNvSpPr/>
                  <p:nvPr/>
                </p:nvSpPr>
                <p:spPr>
                  <a:xfrm rot="958909">
                    <a:off x="3702073" y="4791829"/>
                    <a:ext cx="305703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Freeform 96"/>
                  <p:cNvSpPr/>
                  <p:nvPr/>
                </p:nvSpPr>
                <p:spPr>
                  <a:xfrm rot="11758909" flipH="1">
                    <a:off x="3678981" y="4902784"/>
                    <a:ext cx="30158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1" name="Group 106"/>
                <p:cNvGrpSpPr/>
                <p:nvPr/>
              </p:nvGrpSpPr>
              <p:grpSpPr>
                <a:xfrm rot="1204840" flipV="1">
                  <a:off x="2026063" y="3297479"/>
                  <a:ext cx="424195" cy="1213856"/>
                  <a:chOff x="3590235" y="4791829"/>
                  <a:chExt cx="417541" cy="1118359"/>
                </a:xfrm>
              </p:grpSpPr>
              <p:sp>
                <p:nvSpPr>
                  <p:cNvPr id="82" name="Freeform 16"/>
                  <p:cNvSpPr/>
                  <p:nvPr/>
                </p:nvSpPr>
                <p:spPr>
                  <a:xfrm rot="242814">
                    <a:off x="3594762" y="5529466"/>
                    <a:ext cx="30570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18"/>
                  <p:cNvSpPr/>
                  <p:nvPr/>
                </p:nvSpPr>
                <p:spPr>
                  <a:xfrm rot="11042814" flipH="1">
                    <a:off x="3590235" y="5649116"/>
                    <a:ext cx="301581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/>
                  <p:cNvSpPr/>
                  <p:nvPr/>
                </p:nvSpPr>
                <p:spPr>
                  <a:xfrm rot="476597">
                    <a:off x="3610894" y="5279340"/>
                    <a:ext cx="305703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/>
                  <p:cNvSpPr/>
                  <p:nvPr/>
                </p:nvSpPr>
                <p:spPr>
                  <a:xfrm rot="11276597" flipH="1">
                    <a:off x="3603565" y="5392723"/>
                    <a:ext cx="30158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Freeform 85"/>
                  <p:cNvSpPr/>
                  <p:nvPr/>
                </p:nvSpPr>
                <p:spPr>
                  <a:xfrm rot="684498">
                    <a:off x="3648638" y="5036607"/>
                    <a:ext cx="30570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Freeform 86"/>
                  <p:cNvSpPr/>
                  <p:nvPr/>
                </p:nvSpPr>
                <p:spPr>
                  <a:xfrm rot="11484498" flipH="1">
                    <a:off x="3628835" y="5154426"/>
                    <a:ext cx="301581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Freeform 87"/>
                  <p:cNvSpPr/>
                  <p:nvPr/>
                </p:nvSpPr>
                <p:spPr>
                  <a:xfrm rot="958909">
                    <a:off x="3702073" y="4791829"/>
                    <a:ext cx="305703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Freeform 88"/>
                  <p:cNvSpPr/>
                  <p:nvPr/>
                </p:nvSpPr>
                <p:spPr>
                  <a:xfrm rot="11758909" flipH="1">
                    <a:off x="3678981" y="4902784"/>
                    <a:ext cx="30158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8" name="Freeform 77"/>
              <p:cNvSpPr/>
              <p:nvPr/>
            </p:nvSpPr>
            <p:spPr>
              <a:xfrm rot="10131467">
                <a:off x="5199943" y="4133528"/>
                <a:ext cx="1088265" cy="1084622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chemeClr val="accent6">
                      <a:lumMod val="20000"/>
                      <a:lumOff val="80000"/>
                    </a:schemeClr>
                  </a:gs>
                  <a:gs pos="44000">
                    <a:schemeClr val="accent6">
                      <a:lumMod val="75000"/>
                    </a:schemeClr>
                  </a:gs>
                  <a:gs pos="98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 rot="9346721">
                <a:off x="6407618" y="1596726"/>
                <a:ext cx="1035172" cy="99091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chemeClr val="accent6">
                      <a:lumMod val="20000"/>
                      <a:lumOff val="80000"/>
                    </a:schemeClr>
                  </a:gs>
                  <a:gs pos="44000">
                    <a:schemeClr val="accent6">
                      <a:lumMod val="75000"/>
                    </a:schemeClr>
                  </a:gs>
                  <a:gs pos="98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318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"/>
          <p:cNvGrpSpPr/>
          <p:nvPr/>
        </p:nvGrpSpPr>
        <p:grpSpPr>
          <a:xfrm rot="10415751">
            <a:off x="6233050" y="3405413"/>
            <a:ext cx="328361" cy="1126396"/>
            <a:chOff x="3657600" y="1384848"/>
            <a:chExt cx="1161529" cy="4316838"/>
          </a:xfrm>
        </p:grpSpPr>
        <p:grpSp>
          <p:nvGrpSpPr>
            <p:cNvPr id="5" name="Group 21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86" name="Freeform 85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7" name="Freeform 86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84" name="Freeform 8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3" name="Freeform 82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80" name="Freeform 7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8" name="Freeform 87"/>
          <p:cNvSpPr/>
          <p:nvPr/>
        </p:nvSpPr>
        <p:spPr>
          <a:xfrm rot="7849304">
            <a:off x="5583567" y="4597223"/>
            <a:ext cx="1087783" cy="1491491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chemeClr val="tx1"/>
              </a:gs>
            </a:gsLst>
            <a:lin ang="66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rot="15998028">
            <a:off x="6149324" y="4657131"/>
            <a:ext cx="866432" cy="284439"/>
          </a:xfrm>
          <a:custGeom>
            <a:avLst/>
            <a:gdLst>
              <a:gd name="connsiteX0" fmla="*/ 46182 w 6233218"/>
              <a:gd name="connsiteY0" fmla="*/ 581891 h 1653309"/>
              <a:gd name="connsiteX1" fmla="*/ 55418 w 6233218"/>
              <a:gd name="connsiteY1" fmla="*/ 849745 h 1653309"/>
              <a:gd name="connsiteX2" fmla="*/ 1551709 w 6233218"/>
              <a:gd name="connsiteY2" fmla="*/ 535709 h 1653309"/>
              <a:gd name="connsiteX3" fmla="*/ 1422400 w 6233218"/>
              <a:gd name="connsiteY3" fmla="*/ 1182254 h 1653309"/>
              <a:gd name="connsiteX4" fmla="*/ 3131127 w 6233218"/>
              <a:gd name="connsiteY4" fmla="*/ 794327 h 1653309"/>
              <a:gd name="connsiteX5" fmla="*/ 2974109 w 6233218"/>
              <a:gd name="connsiteY5" fmla="*/ 1653309 h 1653309"/>
              <a:gd name="connsiteX6" fmla="*/ 5985164 w 6233218"/>
              <a:gd name="connsiteY6" fmla="*/ 932873 h 1653309"/>
              <a:gd name="connsiteX7" fmla="*/ 6049818 w 6233218"/>
              <a:gd name="connsiteY7" fmla="*/ 415636 h 1653309"/>
              <a:gd name="connsiteX8" fmla="*/ 3445164 w 6233218"/>
              <a:gd name="connsiteY8" fmla="*/ 1191491 h 1653309"/>
              <a:gd name="connsiteX9" fmla="*/ 3676073 w 6233218"/>
              <a:gd name="connsiteY9" fmla="*/ 230909 h 1653309"/>
              <a:gd name="connsiteX10" fmla="*/ 1930400 w 6233218"/>
              <a:gd name="connsiteY10" fmla="*/ 720436 h 1653309"/>
              <a:gd name="connsiteX11" fmla="*/ 2115127 w 6233218"/>
              <a:gd name="connsiteY11" fmla="*/ 0 h 1653309"/>
              <a:gd name="connsiteX12" fmla="*/ 0 w 6233218"/>
              <a:gd name="connsiteY12" fmla="*/ 443345 h 1653309"/>
              <a:gd name="connsiteX0" fmla="*/ 46182 w 6233218"/>
              <a:gd name="connsiteY0" fmla="*/ 429491 h 1653309"/>
              <a:gd name="connsiteX1" fmla="*/ 55418 w 6233218"/>
              <a:gd name="connsiteY1" fmla="*/ 849745 h 1653309"/>
              <a:gd name="connsiteX2" fmla="*/ 1551709 w 6233218"/>
              <a:gd name="connsiteY2" fmla="*/ 535709 h 1653309"/>
              <a:gd name="connsiteX3" fmla="*/ 1422400 w 6233218"/>
              <a:gd name="connsiteY3" fmla="*/ 1182254 h 1653309"/>
              <a:gd name="connsiteX4" fmla="*/ 3131127 w 6233218"/>
              <a:gd name="connsiteY4" fmla="*/ 794327 h 1653309"/>
              <a:gd name="connsiteX5" fmla="*/ 2974109 w 6233218"/>
              <a:gd name="connsiteY5" fmla="*/ 1653309 h 1653309"/>
              <a:gd name="connsiteX6" fmla="*/ 5985164 w 6233218"/>
              <a:gd name="connsiteY6" fmla="*/ 932873 h 1653309"/>
              <a:gd name="connsiteX7" fmla="*/ 6049818 w 6233218"/>
              <a:gd name="connsiteY7" fmla="*/ 415636 h 1653309"/>
              <a:gd name="connsiteX8" fmla="*/ 3445164 w 6233218"/>
              <a:gd name="connsiteY8" fmla="*/ 1191491 h 1653309"/>
              <a:gd name="connsiteX9" fmla="*/ 3676073 w 6233218"/>
              <a:gd name="connsiteY9" fmla="*/ 230909 h 1653309"/>
              <a:gd name="connsiteX10" fmla="*/ 1930400 w 6233218"/>
              <a:gd name="connsiteY10" fmla="*/ 720436 h 1653309"/>
              <a:gd name="connsiteX11" fmla="*/ 2115127 w 6233218"/>
              <a:gd name="connsiteY11" fmla="*/ 0 h 1653309"/>
              <a:gd name="connsiteX12" fmla="*/ 0 w 6233218"/>
              <a:gd name="connsiteY12" fmla="*/ 443345 h 1653309"/>
              <a:gd name="connsiteX0" fmla="*/ 46182 w 6233218"/>
              <a:gd name="connsiteY0" fmla="*/ 429491 h 1653309"/>
              <a:gd name="connsiteX1" fmla="*/ 55418 w 6233218"/>
              <a:gd name="connsiteY1" fmla="*/ 849745 h 1653309"/>
              <a:gd name="connsiteX2" fmla="*/ 1551709 w 6233218"/>
              <a:gd name="connsiteY2" fmla="*/ 535709 h 1653309"/>
              <a:gd name="connsiteX3" fmla="*/ 1422400 w 6233218"/>
              <a:gd name="connsiteY3" fmla="*/ 1182254 h 1653309"/>
              <a:gd name="connsiteX4" fmla="*/ 3131127 w 6233218"/>
              <a:gd name="connsiteY4" fmla="*/ 794327 h 1653309"/>
              <a:gd name="connsiteX5" fmla="*/ 2974109 w 6233218"/>
              <a:gd name="connsiteY5" fmla="*/ 1653309 h 1653309"/>
              <a:gd name="connsiteX6" fmla="*/ 5985164 w 6233218"/>
              <a:gd name="connsiteY6" fmla="*/ 932873 h 1653309"/>
              <a:gd name="connsiteX7" fmla="*/ 6049818 w 6233218"/>
              <a:gd name="connsiteY7" fmla="*/ 415636 h 1653309"/>
              <a:gd name="connsiteX8" fmla="*/ 3445164 w 6233218"/>
              <a:gd name="connsiteY8" fmla="*/ 1191491 h 1653309"/>
              <a:gd name="connsiteX9" fmla="*/ 3676073 w 6233218"/>
              <a:gd name="connsiteY9" fmla="*/ 230909 h 1653309"/>
              <a:gd name="connsiteX10" fmla="*/ 1930400 w 6233218"/>
              <a:gd name="connsiteY10" fmla="*/ 720436 h 1653309"/>
              <a:gd name="connsiteX11" fmla="*/ 2115127 w 6233218"/>
              <a:gd name="connsiteY11" fmla="*/ 0 h 1653309"/>
              <a:gd name="connsiteX12" fmla="*/ 0 w 6233218"/>
              <a:gd name="connsiteY12" fmla="*/ 443345 h 165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33218" h="1653309">
                <a:moveTo>
                  <a:pt x="46182" y="429491"/>
                </a:moveTo>
                <a:cubicBezTo>
                  <a:pt x="53879" y="377921"/>
                  <a:pt x="52339" y="709660"/>
                  <a:pt x="55418" y="849745"/>
                </a:cubicBezTo>
                <a:lnTo>
                  <a:pt x="1551709" y="535709"/>
                </a:lnTo>
                <a:lnTo>
                  <a:pt x="1422400" y="1182254"/>
                </a:lnTo>
                <a:lnTo>
                  <a:pt x="3131127" y="794327"/>
                </a:lnTo>
                <a:lnTo>
                  <a:pt x="2974109" y="1653309"/>
                </a:lnTo>
                <a:lnTo>
                  <a:pt x="5985164" y="932873"/>
                </a:lnTo>
                <a:cubicBezTo>
                  <a:pt x="6059490" y="412588"/>
                  <a:pt x="6233218" y="415636"/>
                  <a:pt x="6049818" y="415636"/>
                </a:cubicBezTo>
                <a:lnTo>
                  <a:pt x="3445164" y="1191491"/>
                </a:lnTo>
                <a:lnTo>
                  <a:pt x="3676073" y="230909"/>
                </a:lnTo>
                <a:lnTo>
                  <a:pt x="1930400" y="720436"/>
                </a:lnTo>
                <a:lnTo>
                  <a:pt x="2115127" y="0"/>
                </a:lnTo>
                <a:lnTo>
                  <a:pt x="0" y="443345"/>
                </a:lnTo>
              </a:path>
            </a:pathLst>
          </a:cu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61937" y="485864"/>
            <a:ext cx="167640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latin typeface="Tw Cen MT Condensed Extra Bold" pitchFamily="34" charset="0"/>
              </a:rPr>
              <a:t>pol</a:t>
            </a:r>
            <a:r>
              <a:rPr lang="es-ES_tradnl" sz="2000" dirty="0" err="1" smtClean="0">
                <a:latin typeface="Tw Cen MT Condensed Extra Bold" pitchFamily="34" charset="0"/>
              </a:rPr>
              <a:t>yQ</a:t>
            </a:r>
            <a:r>
              <a:rPr lang="es-ES_tradnl" sz="2000" dirty="0" smtClean="0">
                <a:latin typeface="Tw Cen MT Condensed Extra Bold" pitchFamily="34" charset="0"/>
              </a:rPr>
              <a:t> </a:t>
            </a:r>
            <a:r>
              <a:rPr lang="es-ES_tradnl" sz="2000" dirty="0" err="1" smtClean="0">
                <a:latin typeface="Tw Cen MT Condensed Extra Bold" pitchFamily="34" charset="0"/>
              </a:rPr>
              <a:t>protein</a:t>
            </a:r>
            <a:endParaRPr lang="en-US" sz="2000" dirty="0">
              <a:latin typeface="Tw Cen MT Condensed Extra Bold" pitchFamily="34" charset="0"/>
            </a:endParaRPr>
          </a:p>
        </p:txBody>
      </p:sp>
      <p:grpSp>
        <p:nvGrpSpPr>
          <p:cNvPr id="37" name="Group 95"/>
          <p:cNvGrpSpPr/>
          <p:nvPr/>
        </p:nvGrpSpPr>
        <p:grpSpPr>
          <a:xfrm>
            <a:off x="1514912" y="477237"/>
            <a:ext cx="2393829" cy="5477073"/>
            <a:chOff x="1949636" y="889078"/>
            <a:chExt cx="2393829" cy="5477073"/>
          </a:xfrm>
        </p:grpSpPr>
        <p:sp>
          <p:nvSpPr>
            <p:cNvPr id="11" name="TextBox 10"/>
            <p:cNvSpPr txBox="1"/>
            <p:nvPr/>
          </p:nvSpPr>
          <p:spPr>
            <a:xfrm>
              <a:off x="2220547" y="889078"/>
              <a:ext cx="1676400" cy="40011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latin typeface="Tw Cen MT Condensed Extra Bold" pitchFamily="34" charset="0"/>
                </a:rPr>
                <a:t>pol</a:t>
              </a:r>
              <a:r>
                <a:rPr lang="es-ES_tradnl" sz="2000" dirty="0" err="1" smtClean="0">
                  <a:latin typeface="Tw Cen MT Condensed Extra Bold" pitchFamily="34" charset="0"/>
                </a:rPr>
                <a:t>yQ</a:t>
              </a:r>
              <a:r>
                <a:rPr lang="es-ES_tradnl" sz="2000" dirty="0" smtClean="0">
                  <a:latin typeface="Tw Cen MT Condensed Extra Bold" pitchFamily="34" charset="0"/>
                </a:rPr>
                <a:t> </a:t>
              </a:r>
              <a:r>
                <a:rPr lang="es-ES_tradnl" sz="2000" dirty="0" err="1" smtClean="0">
                  <a:latin typeface="Tw Cen MT Condensed Extra Bold" pitchFamily="34" charset="0"/>
                </a:rPr>
                <a:t>protein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19465" y="1711782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N-terminal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49636" y="5966041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C-terminal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07632" y="1234452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latin typeface="Tw Cen MT Condensed Extra Bold" pitchFamily="34" charset="0"/>
                </a:rPr>
                <a:t>unbound</a:t>
              </a:r>
              <a:endParaRPr lang="en-US" u="sng" dirty="0">
                <a:latin typeface="Tw Cen MT Condensed Extra Bold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57797" y="5072965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B050"/>
                  </a:solidFill>
                  <a:latin typeface="Tw Cen MT Condensed Extra Bold" pitchFamily="34" charset="0"/>
                </a:rPr>
                <a:t>polyP</a:t>
              </a:r>
              <a:endParaRPr lang="en-US" sz="2000" dirty="0">
                <a:solidFill>
                  <a:srgbClr val="00B05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5898" y="4090521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200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12279" y="4349739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latin typeface="Tw Cen MT Condensed Extra Bold" pitchFamily="34" charset="0"/>
                </a:rPr>
                <a:t>disordered</a:t>
              </a:r>
              <a:endParaRPr lang="en-US" u="sng" dirty="0">
                <a:latin typeface="Tw Cen MT Condensed Extra Bold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21119756">
              <a:off x="2584047" y="1906788"/>
              <a:ext cx="1113183" cy="1260282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130"/>
            <p:cNvGrpSpPr/>
            <p:nvPr/>
          </p:nvGrpSpPr>
          <p:grpSpPr>
            <a:xfrm rot="10931318">
              <a:off x="3122891" y="3003455"/>
              <a:ext cx="448141" cy="1113734"/>
              <a:chOff x="2041076" y="4193012"/>
              <a:chExt cx="448141" cy="1113734"/>
            </a:xfrm>
          </p:grpSpPr>
          <p:sp>
            <p:nvSpPr>
              <p:cNvPr id="24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Freeform 19"/>
            <p:cNvSpPr/>
            <p:nvPr/>
          </p:nvSpPr>
          <p:spPr>
            <a:xfrm rot="9144589">
              <a:off x="2239338" y="4619856"/>
              <a:ext cx="1087783" cy="149149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14159224" flipV="1">
              <a:off x="3402568" y="3934220"/>
              <a:ext cx="742950" cy="658176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 rot="17756437">
              <a:off x="3116730" y="4916520"/>
              <a:ext cx="866432" cy="284439"/>
            </a:xfrm>
            <a:custGeom>
              <a:avLst/>
              <a:gdLst>
                <a:gd name="connsiteX0" fmla="*/ 46182 w 6233218"/>
                <a:gd name="connsiteY0" fmla="*/ 5818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3218" h="1653309">
                  <a:moveTo>
                    <a:pt x="46182" y="429491"/>
                  </a:moveTo>
                  <a:cubicBezTo>
                    <a:pt x="53879" y="377921"/>
                    <a:pt x="52339" y="709660"/>
                    <a:pt x="55418" y="849745"/>
                  </a:cubicBezTo>
                  <a:lnTo>
                    <a:pt x="1551709" y="535709"/>
                  </a:lnTo>
                  <a:lnTo>
                    <a:pt x="1422400" y="1182254"/>
                  </a:lnTo>
                  <a:lnTo>
                    <a:pt x="3131127" y="794327"/>
                  </a:lnTo>
                  <a:lnTo>
                    <a:pt x="2974109" y="1653309"/>
                  </a:lnTo>
                  <a:lnTo>
                    <a:pt x="5985164" y="932873"/>
                  </a:lnTo>
                  <a:cubicBezTo>
                    <a:pt x="6059490" y="412588"/>
                    <a:pt x="6233218" y="415636"/>
                    <a:pt x="6049818" y="415636"/>
                  </a:cubicBezTo>
                  <a:lnTo>
                    <a:pt x="3445164" y="1191491"/>
                  </a:lnTo>
                  <a:lnTo>
                    <a:pt x="3676073" y="230909"/>
                  </a:lnTo>
                  <a:lnTo>
                    <a:pt x="1930400" y="720436"/>
                  </a:lnTo>
                  <a:lnTo>
                    <a:pt x="2115127" y="0"/>
                  </a:lnTo>
                  <a:lnTo>
                    <a:pt x="0" y="443345"/>
                  </a:lnTo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75207" y="3284663"/>
              <a:ext cx="838200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GB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rPr>
                <a:t>coiled coil</a:t>
              </a:r>
              <a:endPara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 Condensed Extra Bold" pitchFamily="34" charset="0"/>
              </a:endParaRPr>
            </a:p>
          </p:txBody>
        </p:sp>
      </p:grpSp>
      <p:sp>
        <p:nvSpPr>
          <p:cNvPr id="32" name="Freeform 31"/>
          <p:cNvSpPr/>
          <p:nvPr/>
        </p:nvSpPr>
        <p:spPr>
          <a:xfrm rot="8321239">
            <a:off x="4115169" y="3331570"/>
            <a:ext cx="662940" cy="579120"/>
          </a:xfrm>
          <a:custGeom>
            <a:avLst/>
            <a:gdLst>
              <a:gd name="connsiteX0" fmla="*/ 0 w 662940"/>
              <a:gd name="connsiteY0" fmla="*/ 0 h 579120"/>
              <a:gd name="connsiteX1" fmla="*/ 68580 w 662940"/>
              <a:gd name="connsiteY1" fmla="*/ 381000 h 579120"/>
              <a:gd name="connsiteX2" fmla="*/ 133350 w 662940"/>
              <a:gd name="connsiteY2" fmla="*/ 232410 h 579120"/>
              <a:gd name="connsiteX3" fmla="*/ 464820 w 662940"/>
              <a:gd name="connsiteY3" fmla="*/ 579120 h 579120"/>
              <a:gd name="connsiteX4" fmla="*/ 480060 w 662940"/>
              <a:gd name="connsiteY4" fmla="*/ 403860 h 579120"/>
              <a:gd name="connsiteX5" fmla="*/ 662940 w 662940"/>
              <a:gd name="connsiteY5" fmla="*/ 346710 h 579120"/>
              <a:gd name="connsiteX6" fmla="*/ 232410 w 662940"/>
              <a:gd name="connsiteY6" fmla="*/ 156210 h 579120"/>
              <a:gd name="connsiteX7" fmla="*/ 369570 w 662940"/>
              <a:gd name="connsiteY7" fmla="*/ 49530 h 579120"/>
              <a:gd name="connsiteX8" fmla="*/ 0 w 662940"/>
              <a:gd name="connsiteY8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940" h="579120">
                <a:moveTo>
                  <a:pt x="0" y="0"/>
                </a:moveTo>
                <a:lnTo>
                  <a:pt x="68580" y="381000"/>
                </a:lnTo>
                <a:lnTo>
                  <a:pt x="133350" y="232410"/>
                </a:lnTo>
                <a:lnTo>
                  <a:pt x="464820" y="579120"/>
                </a:lnTo>
                <a:lnTo>
                  <a:pt x="480060" y="403860"/>
                </a:lnTo>
                <a:lnTo>
                  <a:pt x="662940" y="346710"/>
                </a:lnTo>
                <a:lnTo>
                  <a:pt x="232410" y="156210"/>
                </a:lnTo>
                <a:lnTo>
                  <a:pt x="369570" y="4953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828784" y="320494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200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27479" y="428670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solidFill>
                  <a:srgbClr val="00B050"/>
                </a:solidFill>
                <a:latin typeface="Tw Cen MT Condensed Extra Bold" pitchFamily="34" charset="0"/>
              </a:rPr>
              <a:t>polyP</a:t>
            </a:r>
            <a:endParaRPr lang="en-US" sz="2000" dirty="0">
              <a:solidFill>
                <a:srgbClr val="00B050"/>
              </a:solidFill>
              <a:latin typeface="Tw Cen MT Condensed Extra Bold" pitchFamily="34" charset="0"/>
            </a:endParaRPr>
          </a:p>
        </p:txBody>
      </p:sp>
      <p:sp>
        <p:nvSpPr>
          <p:cNvPr id="36" name="Freeform 35"/>
          <p:cNvSpPr/>
          <p:nvPr/>
        </p:nvSpPr>
        <p:spPr>
          <a:xfrm rot="21119756">
            <a:off x="5481610" y="1281644"/>
            <a:ext cx="1113183" cy="1260282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chemeClr val="tx1"/>
              </a:gs>
            </a:gsLst>
            <a:lin ang="66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30"/>
          <p:cNvGrpSpPr/>
          <p:nvPr/>
        </p:nvGrpSpPr>
        <p:grpSpPr>
          <a:xfrm rot="10931318">
            <a:off x="6020454" y="2378305"/>
            <a:ext cx="448141" cy="1113734"/>
            <a:chOff x="2041076" y="4193012"/>
            <a:chExt cx="448141" cy="1113734"/>
          </a:xfrm>
        </p:grpSpPr>
        <p:sp>
          <p:nvSpPr>
            <p:cNvPr id="42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chemeClr val="tx2">
                    <a:lumMod val="75000"/>
                  </a:schemeClr>
                </a:gs>
                <a:gs pos="15000">
                  <a:schemeClr val="tx2">
                    <a:lumMod val="60000"/>
                    <a:lumOff val="40000"/>
                  </a:schemeClr>
                </a:gs>
                <a:gs pos="47000">
                  <a:schemeClr val="bg1"/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chemeClr val="tx2">
                    <a:lumMod val="75000"/>
                  </a:schemeClr>
                </a:gs>
                <a:gs pos="15000">
                  <a:schemeClr val="tx2">
                    <a:lumMod val="60000"/>
                    <a:lumOff val="40000"/>
                  </a:schemeClr>
                </a:gs>
                <a:gs pos="47000">
                  <a:schemeClr val="bg1"/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chemeClr val="tx2">
                    <a:lumMod val="75000"/>
                  </a:schemeClr>
                </a:gs>
                <a:gs pos="15000">
                  <a:schemeClr val="tx2">
                    <a:lumMod val="60000"/>
                    <a:lumOff val="40000"/>
                  </a:schemeClr>
                </a:gs>
                <a:gs pos="47000">
                  <a:schemeClr val="bg1"/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chemeClr val="tx2">
                    <a:lumMod val="75000"/>
                  </a:schemeClr>
                </a:gs>
                <a:gs pos="15000">
                  <a:schemeClr val="tx2">
                    <a:lumMod val="60000"/>
                    <a:lumOff val="40000"/>
                  </a:schemeClr>
                </a:gs>
                <a:gs pos="47000">
                  <a:schemeClr val="bg1"/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272770" y="2659519"/>
            <a:ext cx="838200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w Cen MT Condensed Extra Bold" pitchFamily="34" charset="0"/>
              </a:rPr>
              <a:t>coiled coil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Tw Cen MT Condensed Extra Bold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199943" y="844177"/>
            <a:ext cx="2593562" cy="4373973"/>
            <a:chOff x="5199943" y="844177"/>
            <a:chExt cx="2593562" cy="4373973"/>
          </a:xfrm>
        </p:grpSpPr>
        <p:sp>
          <p:nvSpPr>
            <p:cNvPr id="51" name="TextBox 50"/>
            <p:cNvSpPr txBox="1"/>
            <p:nvPr/>
          </p:nvSpPr>
          <p:spPr>
            <a:xfrm>
              <a:off x="6650505" y="844177"/>
              <a:ext cx="1143000" cy="40011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protein X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199943" y="1596726"/>
              <a:ext cx="2242847" cy="3621424"/>
              <a:chOff x="5199943" y="1596726"/>
              <a:chExt cx="2242847" cy="3621424"/>
            </a:xfrm>
          </p:grpSpPr>
          <p:grpSp>
            <p:nvGrpSpPr>
              <p:cNvPr id="52" name="Group 124"/>
              <p:cNvGrpSpPr/>
              <p:nvPr/>
            </p:nvGrpSpPr>
            <p:grpSpPr>
              <a:xfrm rot="2216565" flipH="1">
                <a:off x="6071703" y="2308158"/>
                <a:ext cx="815325" cy="2220061"/>
                <a:chOff x="2026061" y="2291272"/>
                <a:chExt cx="792691" cy="2220061"/>
              </a:xfrm>
            </p:grpSpPr>
            <p:grpSp>
              <p:nvGrpSpPr>
                <p:cNvPr id="53" name="Group 105"/>
                <p:cNvGrpSpPr/>
                <p:nvPr/>
              </p:nvGrpSpPr>
              <p:grpSpPr>
                <a:xfrm rot="2095624" flipV="1">
                  <a:off x="2394557" y="2291272"/>
                  <a:ext cx="424195" cy="1213856"/>
                  <a:chOff x="3590235" y="4791829"/>
                  <a:chExt cx="417541" cy="1118359"/>
                </a:xfrm>
              </p:grpSpPr>
              <p:sp>
                <p:nvSpPr>
                  <p:cNvPr id="66" name="Freeform 16"/>
                  <p:cNvSpPr/>
                  <p:nvPr/>
                </p:nvSpPr>
                <p:spPr>
                  <a:xfrm rot="242814">
                    <a:off x="3594762" y="5529466"/>
                    <a:ext cx="30570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Freeform 18"/>
                  <p:cNvSpPr/>
                  <p:nvPr/>
                </p:nvSpPr>
                <p:spPr>
                  <a:xfrm rot="11042814" flipH="1">
                    <a:off x="3590235" y="5649116"/>
                    <a:ext cx="301581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Freeform 67"/>
                  <p:cNvSpPr/>
                  <p:nvPr/>
                </p:nvSpPr>
                <p:spPr>
                  <a:xfrm rot="476597">
                    <a:off x="3610894" y="5279340"/>
                    <a:ext cx="305703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Freeform 68"/>
                  <p:cNvSpPr/>
                  <p:nvPr/>
                </p:nvSpPr>
                <p:spPr>
                  <a:xfrm rot="11276597" flipH="1">
                    <a:off x="3603565" y="5392723"/>
                    <a:ext cx="30158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Freeform 69"/>
                  <p:cNvSpPr/>
                  <p:nvPr/>
                </p:nvSpPr>
                <p:spPr>
                  <a:xfrm rot="684498">
                    <a:off x="3648638" y="5036607"/>
                    <a:ext cx="30570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Freeform 70"/>
                  <p:cNvSpPr/>
                  <p:nvPr/>
                </p:nvSpPr>
                <p:spPr>
                  <a:xfrm rot="11484498" flipH="1">
                    <a:off x="3628835" y="5154426"/>
                    <a:ext cx="301581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Freeform 71"/>
                  <p:cNvSpPr/>
                  <p:nvPr/>
                </p:nvSpPr>
                <p:spPr>
                  <a:xfrm rot="958909">
                    <a:off x="3702073" y="4791829"/>
                    <a:ext cx="305703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Freeform 72"/>
                  <p:cNvSpPr/>
                  <p:nvPr/>
                </p:nvSpPr>
                <p:spPr>
                  <a:xfrm rot="11758909" flipH="1">
                    <a:off x="3678981" y="4902784"/>
                    <a:ext cx="30158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106"/>
                <p:cNvGrpSpPr/>
                <p:nvPr/>
              </p:nvGrpSpPr>
              <p:grpSpPr>
                <a:xfrm rot="1204840" flipV="1">
                  <a:off x="2026061" y="3297477"/>
                  <a:ext cx="424195" cy="1213856"/>
                  <a:chOff x="3590235" y="4791829"/>
                  <a:chExt cx="417541" cy="1118359"/>
                </a:xfrm>
              </p:grpSpPr>
              <p:sp>
                <p:nvSpPr>
                  <p:cNvPr id="58" name="Freeform 16"/>
                  <p:cNvSpPr/>
                  <p:nvPr/>
                </p:nvSpPr>
                <p:spPr>
                  <a:xfrm rot="242814">
                    <a:off x="3594762" y="5529466"/>
                    <a:ext cx="30570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Freeform 18"/>
                  <p:cNvSpPr/>
                  <p:nvPr/>
                </p:nvSpPr>
                <p:spPr>
                  <a:xfrm rot="11042814" flipH="1">
                    <a:off x="3590235" y="5649116"/>
                    <a:ext cx="301581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Freeform 59"/>
                  <p:cNvSpPr/>
                  <p:nvPr/>
                </p:nvSpPr>
                <p:spPr>
                  <a:xfrm rot="476597">
                    <a:off x="3610894" y="5279340"/>
                    <a:ext cx="305703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Freeform 60"/>
                  <p:cNvSpPr/>
                  <p:nvPr/>
                </p:nvSpPr>
                <p:spPr>
                  <a:xfrm rot="11276597" flipH="1">
                    <a:off x="3603565" y="5392723"/>
                    <a:ext cx="30158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Freeform 61"/>
                  <p:cNvSpPr/>
                  <p:nvPr/>
                </p:nvSpPr>
                <p:spPr>
                  <a:xfrm rot="684498">
                    <a:off x="3648638" y="5036607"/>
                    <a:ext cx="30570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Freeform 62"/>
                  <p:cNvSpPr/>
                  <p:nvPr/>
                </p:nvSpPr>
                <p:spPr>
                  <a:xfrm rot="11484498" flipH="1">
                    <a:off x="3628835" y="5154426"/>
                    <a:ext cx="301581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Freeform 63"/>
                  <p:cNvSpPr/>
                  <p:nvPr/>
                </p:nvSpPr>
                <p:spPr>
                  <a:xfrm rot="958909">
                    <a:off x="3702073" y="4791829"/>
                    <a:ext cx="305703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Freeform 64"/>
                  <p:cNvSpPr/>
                  <p:nvPr/>
                </p:nvSpPr>
                <p:spPr>
                  <a:xfrm rot="11758909" flipH="1">
                    <a:off x="3678981" y="4902784"/>
                    <a:ext cx="301582" cy="261072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chemeClr val="accent6">
                          <a:lumMod val="50000"/>
                        </a:schemeClr>
                      </a:gs>
                      <a:gs pos="5000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4" name="Freeform 53"/>
              <p:cNvSpPr/>
              <p:nvPr/>
            </p:nvSpPr>
            <p:spPr>
              <a:xfrm rot="10131467">
                <a:off x="5199943" y="4133528"/>
                <a:ext cx="1088265" cy="1084622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chemeClr val="accent6">
                      <a:lumMod val="20000"/>
                      <a:lumOff val="80000"/>
                    </a:schemeClr>
                  </a:gs>
                  <a:gs pos="44000">
                    <a:schemeClr val="accent6">
                      <a:lumMod val="75000"/>
                    </a:schemeClr>
                  </a:gs>
                  <a:gs pos="98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54"/>
              <p:cNvSpPr/>
              <p:nvPr/>
            </p:nvSpPr>
            <p:spPr>
              <a:xfrm rot="9346721">
                <a:off x="6407618" y="1596726"/>
                <a:ext cx="1035172" cy="99091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chemeClr val="accent6">
                      <a:lumMod val="20000"/>
                      <a:lumOff val="80000"/>
                    </a:schemeClr>
                  </a:gs>
                  <a:gs pos="44000">
                    <a:schemeClr val="accent6">
                      <a:lumMod val="75000"/>
                    </a:schemeClr>
                  </a:gs>
                  <a:gs pos="98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4822888" y="8334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latin typeface="Tw Cen MT Condensed Extra Bold" pitchFamily="34" charset="0"/>
              </a:rPr>
              <a:t>bound</a:t>
            </a:r>
            <a:endParaRPr lang="en-US" u="sng" dirty="0">
              <a:latin typeface="Tw Cen MT Condensed Extra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62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806" y="1445342"/>
            <a:ext cx="2238034" cy="451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9304" y="759542"/>
            <a:ext cx="3315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ATXN1Q82</a:t>
            </a:r>
            <a:r>
              <a:rPr lang="en-GB" sz="2400" b="0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</a:t>
            </a:r>
            <a:r>
              <a:rPr lang="en-GB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toxic</a:t>
            </a:r>
            <a:endParaRPr lang="en-US" sz="2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91902" y="1676400"/>
            <a:ext cx="3398082" cy="263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770503" y="762000"/>
            <a:ext cx="3951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ATXN1Q82</a:t>
            </a:r>
            <a:r>
              <a:rPr lang="en-GB" sz="2400" b="0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</a:t>
            </a:r>
            <a:r>
              <a:rPr lang="en-GB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aggregates</a:t>
            </a:r>
            <a:endParaRPr lang="en-US" sz="2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257800" y="6324600"/>
            <a:ext cx="3886200" cy="33855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Petrakis </a:t>
            </a:r>
            <a:r>
              <a:rPr lang="en-US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n-US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(2012) </a:t>
            </a:r>
            <a:r>
              <a:rPr lang="en-US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PLoS Genetics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7316585" y="3878801"/>
            <a:ext cx="16668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yros Petrakis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C:\Users\andrade\Pictures\collaborators\Spyros_Petraki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39047" y="4572000"/>
            <a:ext cx="1228756" cy="1594206"/>
          </a:xfrm>
          <a:prstGeom prst="rect">
            <a:avLst/>
          </a:prstGeom>
          <a:noFill/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4567084"/>
            <a:ext cx="1057490" cy="1594206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886312" y="5364187"/>
            <a:ext cx="16668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Erich Wanker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3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19200"/>
            <a:ext cx="7826934" cy="497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154368" y="457200"/>
            <a:ext cx="706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interactors that change ATXN1Q82</a:t>
            </a:r>
            <a:r>
              <a:rPr lang="en-GB" sz="2400" b="0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</a:t>
            </a:r>
            <a:r>
              <a:rPr lang="en-GB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toxicity</a:t>
            </a:r>
            <a:endParaRPr lang="en-US" sz="2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600200"/>
            <a:ext cx="276225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389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28600" y="304800"/>
            <a:ext cx="457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14600" y="152400"/>
            <a:ext cx="457200" cy="6096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296374" y="2507615"/>
            <a:ext cx="3581400" cy="2517793"/>
            <a:chOff x="1094262" y="2667000"/>
            <a:chExt cx="4709568" cy="3459780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262" y="2667000"/>
              <a:ext cx="4709568" cy="3459780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1685194" y="282154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PUM1</a:t>
              </a:r>
              <a:endParaRPr lang="de-DE" b="0" dirty="0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457200" y="2515934"/>
            <a:ext cx="3569810" cy="2501156"/>
            <a:chOff x="3764586" y="2971800"/>
            <a:chExt cx="4694327" cy="3436918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4586" y="2971800"/>
              <a:ext cx="4694327" cy="3436918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5996850" y="3190879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MED15</a:t>
              </a:r>
              <a:endParaRPr lang="de-DE" b="0" dirty="0"/>
            </a:p>
          </p:txBody>
        </p:sp>
      </p:grpSp>
      <p:sp>
        <p:nvSpPr>
          <p:cNvPr id="15" name="Smiley Face 8"/>
          <p:cNvSpPr/>
          <p:nvPr/>
        </p:nvSpPr>
        <p:spPr bwMode="auto">
          <a:xfrm>
            <a:off x="1659429" y="1151708"/>
            <a:ext cx="990600" cy="990600"/>
          </a:xfrm>
          <a:prstGeom prst="smileyFace">
            <a:avLst>
              <a:gd name="adj" fmla="val -4653"/>
            </a:avLst>
          </a:prstGeom>
          <a:solidFill>
            <a:srgbClr val="00B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Smiley Face 9"/>
          <p:cNvSpPr/>
          <p:nvPr/>
        </p:nvSpPr>
        <p:spPr bwMode="auto">
          <a:xfrm>
            <a:off x="5486400" y="1197182"/>
            <a:ext cx="990600" cy="990600"/>
          </a:xfrm>
          <a:prstGeom prst="smileyFace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3038" y="1695450"/>
            <a:ext cx="625792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miley Face 8"/>
          <p:cNvSpPr/>
          <p:nvPr/>
        </p:nvSpPr>
        <p:spPr bwMode="auto">
          <a:xfrm>
            <a:off x="6400800" y="990600"/>
            <a:ext cx="990600" cy="990600"/>
          </a:xfrm>
          <a:prstGeom prst="smileyFace">
            <a:avLst>
              <a:gd name="adj" fmla="val -4653"/>
            </a:avLst>
          </a:prstGeom>
          <a:solidFill>
            <a:srgbClr val="00B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miley Face 9"/>
          <p:cNvSpPr/>
          <p:nvPr/>
        </p:nvSpPr>
        <p:spPr bwMode="auto">
          <a:xfrm>
            <a:off x="7543800" y="2667000"/>
            <a:ext cx="990600" cy="990600"/>
          </a:xfrm>
          <a:prstGeom prst="smileyFace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446692" y="1729859"/>
            <a:ext cx="95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MED15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>
          <a:xfrm>
            <a:off x="7848600" y="36576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PUM1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5132074" y="24823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685800"/>
            <a:ext cx="46863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286000"/>
            <a:ext cx="6742113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7"/>
          <p:cNvSpPr txBox="1"/>
          <p:nvPr/>
        </p:nvSpPr>
        <p:spPr>
          <a:xfrm>
            <a:off x="5932145" y="43434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09600"/>
            <a:ext cx="2476500" cy="580072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04800"/>
            <a:ext cx="6553200" cy="172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 bwMode="auto">
          <a:xfrm>
            <a:off x="2514600" y="152400"/>
            <a:ext cx="457200" cy="6096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1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700413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 bwMode="auto">
          <a:xfrm>
            <a:off x="228600" y="304800"/>
            <a:ext cx="457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04800"/>
            <a:ext cx="6553200" cy="172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2514600" y="152400"/>
            <a:ext cx="457200" cy="6096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838200" y="0"/>
            <a:ext cx="5553092" cy="1371600"/>
          </a:xfrm>
        </p:spPr>
        <p:txBody>
          <a:bodyPr/>
          <a:lstStyle/>
          <a:p>
            <a:r>
              <a:rPr lang="de-DE" dirty="0" smtClean="0"/>
              <a:t>Function of polyQ 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334136" y="228600"/>
            <a:ext cx="16668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cs typeface="Lucida Sans Unicode" pitchFamily="34" charset="0"/>
              </a:rPr>
              <a:t>Martin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cs typeface="Lucida Sans Unicode" pitchFamily="34" charset="0"/>
              </a:rPr>
              <a:t>Schaefer</a:t>
            </a:r>
            <a:endParaRPr lang="en-GB" b="0" dirty="0">
              <a:cs typeface="Lucida Sans Unicode" pitchFamily="34" charset="0"/>
            </a:endParaRPr>
          </a:p>
        </p:txBody>
      </p:sp>
      <p:pic>
        <p:nvPicPr>
          <p:cNvPr id="15" name="Picture 2" descr="http://cbdm.mdc-berlin.de/system/files/mart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24" y="152400"/>
            <a:ext cx="1024873" cy="1524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381000" y="4314825"/>
            <a:ext cx="1200150" cy="15144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7150" y="1933575"/>
            <a:ext cx="1440811" cy="4019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Human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Dog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Mouse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Opossum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Chicken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Frog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Zebrafish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Trout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Fugu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Stickleback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Lancelet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Capitella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Limpet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Nematostella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Trichoplax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Ciona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  <a:r>
              <a:rPr lang="en-US" sz="900" dirty="0" err="1">
                <a:solidFill>
                  <a:srgbClr val="000000"/>
                </a:solidFill>
              </a:rPr>
              <a:t>intestinalis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Ciona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  <a:r>
              <a:rPr lang="en-US" sz="900" dirty="0" err="1">
                <a:solidFill>
                  <a:srgbClr val="000000"/>
                </a:solidFill>
              </a:rPr>
              <a:t>savignyi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melanogaster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mojavensis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sechellia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erecta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yakuba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grimshawi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pseudoobscura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persimilis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ananassae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willistoni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err="1">
                <a:solidFill>
                  <a:srgbClr val="000000"/>
                </a:solidFill>
              </a:rPr>
              <a:t>D</a:t>
            </a:r>
            <a:r>
              <a:rPr lang="en-US" sz="900" smtClean="0">
                <a:solidFill>
                  <a:srgbClr val="000000"/>
                </a:solidFill>
              </a:rPr>
              <a:t>. virilis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4475" y="1971675"/>
            <a:ext cx="4162931" cy="3839714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1675" y="1971674"/>
            <a:ext cx="3133725" cy="38253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295400" y="1333500"/>
            <a:ext cx="3983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polyQ in </a:t>
            </a:r>
            <a:r>
              <a:rPr lang="en-GB" sz="3200" dirty="0" err="1" smtClean="0"/>
              <a:t>Huntingtin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495799" y="6096000"/>
            <a:ext cx="4648201" cy="36933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_tradnl" dirty="0" smtClean="0"/>
              <a:t>Schaefer et al (2012) </a:t>
            </a:r>
            <a:r>
              <a:rPr lang="es-ES_tradnl" i="1" dirty="0" err="1" smtClean="0"/>
              <a:t>Nucleic</a:t>
            </a:r>
            <a:r>
              <a:rPr lang="es-ES_tradnl" i="1" dirty="0" smtClean="0"/>
              <a:t> </a:t>
            </a:r>
            <a:r>
              <a:rPr lang="es-ES_tradnl" i="1" dirty="0" err="1" smtClean="0"/>
              <a:t>Acids</a:t>
            </a:r>
            <a:r>
              <a:rPr lang="es-ES_tradnl" i="1" dirty="0" smtClean="0"/>
              <a:t> Res.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7977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grpSp>
        <p:nvGrpSpPr>
          <p:cNvPr id="274" name="Group 223"/>
          <p:cNvGrpSpPr/>
          <p:nvPr/>
        </p:nvGrpSpPr>
        <p:grpSpPr>
          <a:xfrm>
            <a:off x="95250" y="2234219"/>
            <a:ext cx="2656609" cy="1729047"/>
            <a:chOff x="95250" y="2234219"/>
            <a:chExt cx="2656609" cy="1729047"/>
          </a:xfrm>
        </p:grpSpPr>
        <p:sp>
          <p:nvSpPr>
            <p:cNvPr id="275" name="Rectangle 274"/>
            <p:cNvSpPr/>
            <p:nvPr/>
          </p:nvSpPr>
          <p:spPr>
            <a:xfrm>
              <a:off x="95250" y="2234219"/>
              <a:ext cx="2656609" cy="172904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127112" y="2534374"/>
              <a:ext cx="784203" cy="34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smtClean="0">
                  <a:latin typeface="Tw Cen MT Condensed" pitchFamily="34" charset="0"/>
                </a:rPr>
                <a:t>CC partner</a:t>
              </a:r>
              <a:endParaRPr lang="en-US" sz="1100">
                <a:latin typeface="Tw Cen MT Condensed" pitchFamily="34" charset="0"/>
              </a:endParaRPr>
            </a:p>
          </p:txBody>
        </p:sp>
        <p:grpSp>
          <p:nvGrpSpPr>
            <p:cNvPr id="277" name="Group 180"/>
            <p:cNvGrpSpPr/>
            <p:nvPr/>
          </p:nvGrpSpPr>
          <p:grpSpPr>
            <a:xfrm>
              <a:off x="133599" y="2705188"/>
              <a:ext cx="2478233" cy="836463"/>
              <a:chOff x="133599" y="2705188"/>
              <a:chExt cx="2478233" cy="836463"/>
            </a:xfrm>
          </p:grpSpPr>
          <p:sp>
            <p:nvSpPr>
              <p:cNvPr id="278" name="Freeform 97"/>
              <p:cNvSpPr/>
              <p:nvPr/>
            </p:nvSpPr>
            <p:spPr>
              <a:xfrm rot="10363644">
                <a:off x="133599" y="2705188"/>
                <a:ext cx="573723" cy="632014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79" name="Group 260"/>
              <p:cNvGrpSpPr/>
              <p:nvPr/>
            </p:nvGrpSpPr>
            <p:grpSpPr>
              <a:xfrm rot="290117">
                <a:off x="636689" y="2853861"/>
                <a:ext cx="1461277" cy="336376"/>
                <a:chOff x="4222411" y="1076984"/>
                <a:chExt cx="1479374" cy="324879"/>
              </a:xfrm>
            </p:grpSpPr>
            <p:grpSp>
              <p:nvGrpSpPr>
                <p:cNvPr id="281" name="Group 209"/>
                <p:cNvGrpSpPr/>
                <p:nvPr/>
              </p:nvGrpSpPr>
              <p:grpSpPr>
                <a:xfrm>
                  <a:off x="4222411" y="1084241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297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305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309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0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6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307" name="Freeform 306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08" name="Freeform 307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98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299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303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04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0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301" name="Freeform 300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02" name="Freeform 301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82" name="Group 210"/>
                <p:cNvGrpSpPr/>
                <p:nvPr/>
              </p:nvGrpSpPr>
              <p:grpSpPr>
                <a:xfrm rot="836406">
                  <a:off x="4926352" y="1076984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283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291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295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96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92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293" name="Freeform 292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94" name="Freeform 293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84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285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289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90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6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287" name="Freeform 10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8" name="Freeform 10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280" name="Freeform 129"/>
              <p:cNvSpPr/>
              <p:nvPr/>
            </p:nvSpPr>
            <p:spPr>
              <a:xfrm rot="9519553">
                <a:off x="2008683" y="2849866"/>
                <a:ext cx="603149" cy="691785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41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grpSp>
        <p:nvGrpSpPr>
          <p:cNvPr id="3" name="Group 223"/>
          <p:cNvGrpSpPr/>
          <p:nvPr/>
        </p:nvGrpSpPr>
        <p:grpSpPr>
          <a:xfrm>
            <a:off x="95250" y="2234219"/>
            <a:ext cx="2656609" cy="1729047"/>
            <a:chOff x="95250" y="2234219"/>
            <a:chExt cx="2656609" cy="1729047"/>
          </a:xfrm>
        </p:grpSpPr>
        <p:sp>
          <p:nvSpPr>
            <p:cNvPr id="411" name="Rectangle 410"/>
            <p:cNvSpPr/>
            <p:nvPr/>
          </p:nvSpPr>
          <p:spPr>
            <a:xfrm>
              <a:off x="95250" y="2234219"/>
              <a:ext cx="2656609" cy="172904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1127112" y="2534374"/>
              <a:ext cx="784203" cy="34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smtClean="0">
                  <a:latin typeface="Tw Cen MT Condensed" pitchFamily="34" charset="0"/>
                </a:rPr>
                <a:t>CC partner</a:t>
              </a:r>
              <a:endParaRPr lang="en-US" sz="1100">
                <a:latin typeface="Tw Cen MT Condensed" pitchFamily="34" charset="0"/>
              </a:endParaRPr>
            </a:p>
          </p:txBody>
        </p:sp>
        <p:grpSp>
          <p:nvGrpSpPr>
            <p:cNvPr id="4" name="Group 180"/>
            <p:cNvGrpSpPr/>
            <p:nvPr/>
          </p:nvGrpSpPr>
          <p:grpSpPr>
            <a:xfrm>
              <a:off x="133599" y="2705188"/>
              <a:ext cx="2478233" cy="836463"/>
              <a:chOff x="133599" y="2705188"/>
              <a:chExt cx="2478233" cy="836463"/>
            </a:xfrm>
          </p:grpSpPr>
          <p:sp>
            <p:nvSpPr>
              <p:cNvPr id="508" name="Freeform 97"/>
              <p:cNvSpPr/>
              <p:nvPr/>
            </p:nvSpPr>
            <p:spPr>
              <a:xfrm rot="10363644">
                <a:off x="133599" y="2705188"/>
                <a:ext cx="573723" cy="632014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5" name="Group 260"/>
              <p:cNvGrpSpPr/>
              <p:nvPr/>
            </p:nvGrpSpPr>
            <p:grpSpPr>
              <a:xfrm rot="290117">
                <a:off x="636692" y="2853862"/>
                <a:ext cx="1461278" cy="336376"/>
                <a:chOff x="4222411" y="1076984"/>
                <a:chExt cx="1479374" cy="324879"/>
              </a:xfrm>
            </p:grpSpPr>
            <p:grpSp>
              <p:nvGrpSpPr>
                <p:cNvPr id="6" name="Group 209"/>
                <p:cNvGrpSpPr/>
                <p:nvPr/>
              </p:nvGrpSpPr>
              <p:grpSpPr>
                <a:xfrm>
                  <a:off x="4222411" y="1084241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7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8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6" name="Freeform 53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7" name="Freeform 53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0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1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2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3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2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0" name="Freeform 529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1" name="Freeform 530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3" name="Group 210"/>
                <p:cNvGrpSpPr/>
                <p:nvPr/>
              </p:nvGrpSpPr>
              <p:grpSpPr>
                <a:xfrm rot="836406">
                  <a:off x="4926352" y="1076984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14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5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24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5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22" name="Freeform 521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3" name="Freeform 522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8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1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9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16" name="Freeform 10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7" name="Freeform 10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540" name="Freeform 129"/>
              <p:cNvSpPr/>
              <p:nvPr/>
            </p:nvSpPr>
            <p:spPr>
              <a:xfrm rot="9519553">
                <a:off x="2008683" y="2849866"/>
                <a:ext cx="603149" cy="691785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" name="Group 222"/>
          <p:cNvGrpSpPr/>
          <p:nvPr/>
        </p:nvGrpSpPr>
        <p:grpSpPr>
          <a:xfrm>
            <a:off x="2854036" y="2234219"/>
            <a:ext cx="2963141" cy="1729047"/>
            <a:chOff x="2854036" y="2234219"/>
            <a:chExt cx="2963141" cy="1729047"/>
          </a:xfrm>
        </p:grpSpPr>
        <p:sp>
          <p:nvSpPr>
            <p:cNvPr id="409" name="Rectangle 408"/>
            <p:cNvSpPr/>
            <p:nvPr/>
          </p:nvSpPr>
          <p:spPr>
            <a:xfrm>
              <a:off x="2854036" y="2234219"/>
              <a:ext cx="2963141" cy="1729047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" name="Group 221"/>
            <p:cNvGrpSpPr/>
            <p:nvPr/>
          </p:nvGrpSpPr>
          <p:grpSpPr>
            <a:xfrm>
              <a:off x="2984052" y="2581002"/>
              <a:ext cx="2304353" cy="883863"/>
              <a:chOff x="2984052" y="2581002"/>
              <a:chExt cx="2304353" cy="883863"/>
            </a:xfrm>
          </p:grpSpPr>
          <p:grpSp>
            <p:nvGrpSpPr>
              <p:cNvPr id="22" name="Group 130"/>
              <p:cNvGrpSpPr/>
              <p:nvPr/>
            </p:nvGrpSpPr>
            <p:grpSpPr>
              <a:xfrm rot="16715567">
                <a:off x="3881637" y="2664999"/>
                <a:ext cx="318521" cy="836310"/>
                <a:chOff x="2041076" y="4193012"/>
                <a:chExt cx="448141" cy="1113734"/>
              </a:xfrm>
            </p:grpSpPr>
            <p:sp>
              <p:nvSpPr>
                <p:cNvPr id="447" name="Freeform 16"/>
                <p:cNvSpPr/>
                <p:nvPr/>
              </p:nvSpPr>
              <p:spPr>
                <a:xfrm rot="20811630">
                  <a:off x="2156515" y="4929420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18"/>
                <p:cNvSpPr/>
                <p:nvPr/>
              </p:nvSpPr>
              <p:spPr>
                <a:xfrm rot="10011630" flipH="1">
                  <a:off x="2187636" y="5045674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/>
                <p:cNvSpPr/>
                <p:nvPr/>
              </p:nvSpPr>
              <p:spPr>
                <a:xfrm rot="21045413">
                  <a:off x="2098019" y="4685696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/>
                <p:cNvSpPr/>
                <p:nvPr/>
              </p:nvSpPr>
              <p:spPr>
                <a:xfrm rot="10245413" flipH="1">
                  <a:off x="2124611" y="4796791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Freeform 450"/>
                <p:cNvSpPr/>
                <p:nvPr/>
              </p:nvSpPr>
              <p:spPr>
                <a:xfrm rot="21253314">
                  <a:off x="2062354" y="4442648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Freeform 451"/>
                <p:cNvSpPr/>
                <p:nvPr/>
              </p:nvSpPr>
              <p:spPr>
                <a:xfrm rot="10453314" flipH="1">
                  <a:off x="2078341" y="4561667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Freeform 452"/>
                <p:cNvSpPr/>
                <p:nvPr/>
              </p:nvSpPr>
              <p:spPr>
                <a:xfrm rot="21527725">
                  <a:off x="2041076" y="4193012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 453"/>
                <p:cNvSpPr/>
                <p:nvPr/>
              </p:nvSpPr>
              <p:spPr>
                <a:xfrm rot="10727725" flipH="1">
                  <a:off x="2051892" y="4306445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5" name="Freeform 454"/>
              <p:cNvSpPr/>
              <p:nvPr/>
            </p:nvSpPr>
            <p:spPr>
              <a:xfrm rot="21119756">
                <a:off x="2984052" y="2581002"/>
                <a:ext cx="731569" cy="77918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 180"/>
              <p:cNvSpPr/>
              <p:nvPr/>
            </p:nvSpPr>
            <p:spPr>
              <a:xfrm rot="18786499" flipV="1">
                <a:off x="4515985" y="2977001"/>
                <a:ext cx="292253" cy="467332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800" h="593254">
                    <a:moveTo>
                      <a:pt x="6350" y="593254"/>
                    </a:moveTo>
                    <a:lnTo>
                      <a:pt x="57150" y="294804"/>
                    </a:lnTo>
                    <a:lnTo>
                      <a:pt x="190500" y="323379"/>
                    </a:lnTo>
                    <a:lnTo>
                      <a:pt x="98425" y="82079"/>
                    </a:lnTo>
                    <a:lnTo>
                      <a:pt x="380772" y="0"/>
                    </a:lnTo>
                    <a:lnTo>
                      <a:pt x="431800" y="78904"/>
                    </a:lnTo>
                    <a:lnTo>
                      <a:pt x="184150" y="145579"/>
                    </a:lnTo>
                    <a:lnTo>
                      <a:pt x="282575" y="386879"/>
                    </a:lnTo>
                    <a:lnTo>
                      <a:pt x="127000" y="380529"/>
                    </a:lnTo>
                    <a:lnTo>
                      <a:pt x="101600" y="564679"/>
                    </a:lnTo>
                    <a:lnTo>
                      <a:pt x="0" y="583729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 185"/>
              <p:cNvSpPr/>
              <p:nvPr/>
            </p:nvSpPr>
            <p:spPr>
              <a:xfrm rot="9144589">
                <a:off x="4708877" y="2583127"/>
                <a:ext cx="579528" cy="881738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" name="Group 180"/>
          <p:cNvGrpSpPr/>
          <p:nvPr/>
        </p:nvGrpSpPr>
        <p:grpSpPr>
          <a:xfrm>
            <a:off x="133599" y="2705188"/>
            <a:ext cx="2478233" cy="836463"/>
            <a:chOff x="133599" y="2705188"/>
            <a:chExt cx="2478233" cy="836463"/>
          </a:xfrm>
        </p:grpSpPr>
        <p:sp>
          <p:nvSpPr>
            <p:cNvPr id="188" name="Freeform 97"/>
            <p:cNvSpPr/>
            <p:nvPr/>
          </p:nvSpPr>
          <p:spPr>
            <a:xfrm rot="10363644">
              <a:off x="133599" y="2705188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" name="Group 260"/>
            <p:cNvGrpSpPr/>
            <p:nvPr/>
          </p:nvGrpSpPr>
          <p:grpSpPr>
            <a:xfrm rot="290117">
              <a:off x="636689" y="2853861"/>
              <a:ext cx="1461277" cy="336376"/>
              <a:chOff x="4222411" y="1076984"/>
              <a:chExt cx="1479374" cy="324879"/>
            </a:xfrm>
          </p:grpSpPr>
          <p:grpSp>
            <p:nvGrpSpPr>
              <p:cNvPr id="25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26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7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21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1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8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217" name="Freeform 21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8" name="Freeform 21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9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3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213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4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211" name="Freeform 210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2" name="Freeform 211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60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61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2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2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3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203" name="Freeform 20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4" name="Freeform 20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64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5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1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6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197" name="Freeform 105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8" name="Freeform 106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190" name="Freeform 129"/>
            <p:cNvSpPr/>
            <p:nvPr/>
          </p:nvSpPr>
          <p:spPr>
            <a:xfrm rot="9519553">
              <a:off x="2008683" y="2849866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16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C 0.04844 -0.00439 0.09688 -0.00879 0.14688 -0.00995 C 0.19688 -0.01111 0.24844 -0.00949 0.3 -0.0074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5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10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2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3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6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7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9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20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1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3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" name="Group 223"/>
          <p:cNvGrpSpPr/>
          <p:nvPr/>
        </p:nvGrpSpPr>
        <p:grpSpPr>
          <a:xfrm>
            <a:off x="95250" y="2234219"/>
            <a:ext cx="2656609" cy="1729047"/>
            <a:chOff x="95250" y="2234219"/>
            <a:chExt cx="2656609" cy="1729047"/>
          </a:xfrm>
        </p:grpSpPr>
        <p:sp>
          <p:nvSpPr>
            <p:cNvPr id="411" name="Rectangle 410"/>
            <p:cNvSpPr/>
            <p:nvPr/>
          </p:nvSpPr>
          <p:spPr>
            <a:xfrm>
              <a:off x="95250" y="2234219"/>
              <a:ext cx="2656609" cy="172904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1127112" y="2534374"/>
              <a:ext cx="784203" cy="34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smtClean="0">
                  <a:latin typeface="Tw Cen MT Condensed" pitchFamily="34" charset="0"/>
                </a:rPr>
                <a:t>CC partner</a:t>
              </a:r>
              <a:endParaRPr lang="en-US" sz="1100">
                <a:latin typeface="Tw Cen MT Condensed" pitchFamily="34" charset="0"/>
              </a:endParaRPr>
            </a:p>
          </p:txBody>
        </p:sp>
        <p:grpSp>
          <p:nvGrpSpPr>
            <p:cNvPr id="27" name="Group 180"/>
            <p:cNvGrpSpPr/>
            <p:nvPr/>
          </p:nvGrpSpPr>
          <p:grpSpPr>
            <a:xfrm>
              <a:off x="133599" y="2705188"/>
              <a:ext cx="2478233" cy="836463"/>
              <a:chOff x="133599" y="2705188"/>
              <a:chExt cx="2478233" cy="836463"/>
            </a:xfrm>
          </p:grpSpPr>
          <p:sp>
            <p:nvSpPr>
              <p:cNvPr id="508" name="Freeform 97"/>
              <p:cNvSpPr/>
              <p:nvPr/>
            </p:nvSpPr>
            <p:spPr>
              <a:xfrm rot="10363644">
                <a:off x="133599" y="2705188"/>
                <a:ext cx="573723" cy="632014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8" name="Group 260"/>
              <p:cNvGrpSpPr/>
              <p:nvPr/>
            </p:nvGrpSpPr>
            <p:grpSpPr>
              <a:xfrm rot="290117">
                <a:off x="636692" y="2853862"/>
                <a:ext cx="1461278" cy="336376"/>
                <a:chOff x="4222411" y="1076984"/>
                <a:chExt cx="1479374" cy="324879"/>
              </a:xfrm>
            </p:grpSpPr>
            <p:grpSp>
              <p:nvGrpSpPr>
                <p:cNvPr id="29" name="Group 209"/>
                <p:cNvGrpSpPr/>
                <p:nvPr/>
              </p:nvGrpSpPr>
              <p:grpSpPr>
                <a:xfrm>
                  <a:off x="4222411" y="1084241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30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31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0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6" name="Freeform 53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7" name="Freeform 53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61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2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2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3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3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0" name="Freeform 529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1" name="Freeform 530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64" name="Group 210"/>
                <p:cNvGrpSpPr/>
                <p:nvPr/>
              </p:nvGrpSpPr>
              <p:grpSpPr>
                <a:xfrm rot="836406">
                  <a:off x="4926352" y="1076984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165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6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24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5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7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22" name="Freeform 521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3" name="Freeform 522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68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9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1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70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16" name="Freeform 10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7" name="Freeform 10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540" name="Freeform 129"/>
              <p:cNvSpPr/>
              <p:nvPr/>
            </p:nvSpPr>
            <p:spPr>
              <a:xfrm rot="9519553">
                <a:off x="2008683" y="2849866"/>
                <a:ext cx="603149" cy="691785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213"/>
          <p:cNvGrpSpPr/>
          <p:nvPr/>
        </p:nvGrpSpPr>
        <p:grpSpPr>
          <a:xfrm>
            <a:off x="5919355" y="180975"/>
            <a:ext cx="3167495" cy="1945178"/>
            <a:chOff x="5919355" y="180975"/>
            <a:chExt cx="3167495" cy="1945178"/>
          </a:xfrm>
        </p:grpSpPr>
        <p:sp>
          <p:nvSpPr>
            <p:cNvPr id="122" name="Rectangle 411"/>
            <p:cNvSpPr/>
            <p:nvPr/>
          </p:nvSpPr>
          <p:spPr>
            <a:xfrm>
              <a:off x="5919355" y="180975"/>
              <a:ext cx="3167495" cy="1945178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TextBox 459"/>
            <p:cNvSpPr txBox="1"/>
            <p:nvPr/>
          </p:nvSpPr>
          <p:spPr>
            <a:xfrm>
              <a:off x="6787392" y="396503"/>
              <a:ext cx="1317829" cy="363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smtClean="0">
                  <a:latin typeface="Tw Cen MT Condensed" pitchFamily="34" charset="0"/>
                </a:rPr>
                <a:t>Toxic polyQ protein</a:t>
              </a:r>
              <a:endParaRPr lang="en-US" sz="1200">
                <a:latin typeface="Tw Cen MT Condensed" pitchFamily="34" charset="0"/>
              </a:endParaRPr>
            </a:p>
          </p:txBody>
        </p:sp>
        <p:grpSp>
          <p:nvGrpSpPr>
            <p:cNvPr id="124" name="Group 261"/>
            <p:cNvGrpSpPr/>
            <p:nvPr/>
          </p:nvGrpSpPr>
          <p:grpSpPr>
            <a:xfrm>
              <a:off x="6400800" y="304800"/>
              <a:ext cx="2259141" cy="1171395"/>
              <a:chOff x="3429032" y="4289813"/>
              <a:chExt cx="2287116" cy="1131358"/>
            </a:xfrm>
          </p:grpSpPr>
          <p:sp>
            <p:nvSpPr>
              <p:cNvPr id="125" name="Freeform 201"/>
              <p:cNvSpPr/>
              <p:nvPr/>
            </p:nvSpPr>
            <p:spPr>
              <a:xfrm rot="18129266" flipV="1">
                <a:off x="4811045" y="4727715"/>
                <a:ext cx="485661" cy="503880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2950" h="631825">
                    <a:moveTo>
                      <a:pt x="6350" y="631825"/>
                    </a:moveTo>
                    <a:lnTo>
                      <a:pt x="57150" y="333375"/>
                    </a:lnTo>
                    <a:lnTo>
                      <a:pt x="190500" y="361950"/>
                    </a:lnTo>
                    <a:lnTo>
                      <a:pt x="98425" y="120650"/>
                    </a:lnTo>
                    <a:lnTo>
                      <a:pt x="530225" y="0"/>
                    </a:lnTo>
                    <a:lnTo>
                      <a:pt x="476250" y="355600"/>
                    </a:lnTo>
                    <a:lnTo>
                      <a:pt x="527050" y="479425"/>
                    </a:lnTo>
                    <a:lnTo>
                      <a:pt x="698500" y="361950"/>
                    </a:lnTo>
                    <a:lnTo>
                      <a:pt x="742950" y="463550"/>
                    </a:lnTo>
                    <a:lnTo>
                      <a:pt x="476250" y="615950"/>
                    </a:lnTo>
                    <a:lnTo>
                      <a:pt x="374650" y="361950"/>
                    </a:lnTo>
                    <a:lnTo>
                      <a:pt x="431800" y="117475"/>
                    </a:lnTo>
                    <a:lnTo>
                      <a:pt x="184150" y="184150"/>
                    </a:lnTo>
                    <a:lnTo>
                      <a:pt x="282575" y="425450"/>
                    </a:lnTo>
                    <a:lnTo>
                      <a:pt x="127000" y="419100"/>
                    </a:lnTo>
                    <a:lnTo>
                      <a:pt x="101600" y="603250"/>
                    </a:lnTo>
                    <a:lnTo>
                      <a:pt x="0" y="622300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6" name="Group 130"/>
              <p:cNvGrpSpPr/>
              <p:nvPr/>
            </p:nvGrpSpPr>
            <p:grpSpPr>
              <a:xfrm rot="16310928">
                <a:off x="4309104" y="4638863"/>
                <a:ext cx="297814" cy="728036"/>
                <a:chOff x="2041076" y="4193012"/>
                <a:chExt cx="448141" cy="1113734"/>
              </a:xfrm>
            </p:grpSpPr>
            <p:sp>
              <p:nvSpPr>
                <p:cNvPr id="129" name="Freeform 16"/>
                <p:cNvSpPr/>
                <p:nvPr/>
              </p:nvSpPr>
              <p:spPr>
                <a:xfrm rot="20811630">
                  <a:off x="2156515" y="4929420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18"/>
                <p:cNvSpPr/>
                <p:nvPr/>
              </p:nvSpPr>
              <p:spPr>
                <a:xfrm rot="10011630" flipH="1">
                  <a:off x="2187636" y="5045674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207"/>
                <p:cNvSpPr/>
                <p:nvPr/>
              </p:nvSpPr>
              <p:spPr>
                <a:xfrm rot="21045413">
                  <a:off x="2098019" y="4685696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65"/>
                <p:cNvSpPr/>
                <p:nvPr/>
              </p:nvSpPr>
              <p:spPr>
                <a:xfrm rot="10245413" flipH="1">
                  <a:off x="2124611" y="4796791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209"/>
                <p:cNvSpPr/>
                <p:nvPr/>
              </p:nvSpPr>
              <p:spPr>
                <a:xfrm rot="21253314">
                  <a:off x="2062354" y="4442648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 210"/>
                <p:cNvSpPr/>
                <p:nvPr/>
              </p:nvSpPr>
              <p:spPr>
                <a:xfrm rot="10453314" flipH="1">
                  <a:off x="2078341" y="4561667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 211"/>
                <p:cNvSpPr/>
                <p:nvPr/>
              </p:nvSpPr>
              <p:spPr>
                <a:xfrm rot="21527725">
                  <a:off x="2041076" y="4193012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212"/>
                <p:cNvSpPr/>
                <p:nvPr/>
              </p:nvSpPr>
              <p:spPr>
                <a:xfrm rot="10727725" flipH="1">
                  <a:off x="2051892" y="4306445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7" name="Freeform 203"/>
              <p:cNvSpPr/>
              <p:nvPr/>
            </p:nvSpPr>
            <p:spPr>
              <a:xfrm rot="20462523">
                <a:off x="3429032" y="4668622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204"/>
              <p:cNvSpPr/>
              <p:nvPr/>
            </p:nvSpPr>
            <p:spPr>
              <a:xfrm rot="8487356">
                <a:off x="5129443" y="4289813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261"/>
          <p:cNvGrpSpPr/>
          <p:nvPr/>
        </p:nvGrpSpPr>
        <p:grpSpPr>
          <a:xfrm rot="376375">
            <a:off x="6686632" y="1034315"/>
            <a:ext cx="2259141" cy="1171395"/>
            <a:chOff x="3429032" y="4289813"/>
            <a:chExt cx="2287116" cy="1131358"/>
          </a:xfrm>
        </p:grpSpPr>
        <p:sp>
          <p:nvSpPr>
            <p:cNvPr id="138" name="Freeform 215"/>
            <p:cNvSpPr/>
            <p:nvPr/>
          </p:nvSpPr>
          <p:spPr>
            <a:xfrm rot="18129266" flipV="1">
              <a:off x="4811045" y="4727715"/>
              <a:ext cx="485661" cy="503880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39" name="Group 130"/>
            <p:cNvGrpSpPr/>
            <p:nvPr/>
          </p:nvGrpSpPr>
          <p:grpSpPr>
            <a:xfrm rot="16310928">
              <a:off x="4309104" y="4638863"/>
              <a:ext cx="297814" cy="728036"/>
              <a:chOff x="2041076" y="4193012"/>
              <a:chExt cx="448141" cy="1113734"/>
            </a:xfrm>
          </p:grpSpPr>
          <p:sp>
            <p:nvSpPr>
              <p:cNvPr id="142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Freeform 222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Freeform 165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Freeform 224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Freeform 225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Freeform 226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Freeform 227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0" name="Freeform 217"/>
            <p:cNvSpPr/>
            <p:nvPr/>
          </p:nvSpPr>
          <p:spPr>
            <a:xfrm rot="20462523">
              <a:off x="3429032" y="4668622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218"/>
            <p:cNvSpPr/>
            <p:nvPr/>
          </p:nvSpPr>
          <p:spPr>
            <a:xfrm rot="8487356">
              <a:off x="5129443" y="4289813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8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5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10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2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3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6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7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9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20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1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3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" name="Group 223"/>
          <p:cNvGrpSpPr/>
          <p:nvPr/>
        </p:nvGrpSpPr>
        <p:grpSpPr>
          <a:xfrm>
            <a:off x="95250" y="2234219"/>
            <a:ext cx="2656609" cy="1729047"/>
            <a:chOff x="95250" y="2234219"/>
            <a:chExt cx="2656609" cy="1729047"/>
          </a:xfrm>
        </p:grpSpPr>
        <p:sp>
          <p:nvSpPr>
            <p:cNvPr id="411" name="Rectangle 410"/>
            <p:cNvSpPr/>
            <p:nvPr/>
          </p:nvSpPr>
          <p:spPr>
            <a:xfrm>
              <a:off x="95250" y="2234219"/>
              <a:ext cx="2656609" cy="172904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1127112" y="2534374"/>
              <a:ext cx="784203" cy="34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smtClean="0">
                  <a:latin typeface="Tw Cen MT Condensed" pitchFamily="34" charset="0"/>
                </a:rPr>
                <a:t>CC partner</a:t>
              </a:r>
              <a:endParaRPr lang="en-US" sz="1100">
                <a:latin typeface="Tw Cen MT Condensed" pitchFamily="34" charset="0"/>
              </a:endParaRPr>
            </a:p>
          </p:txBody>
        </p:sp>
        <p:grpSp>
          <p:nvGrpSpPr>
            <p:cNvPr id="27" name="Group 180"/>
            <p:cNvGrpSpPr/>
            <p:nvPr/>
          </p:nvGrpSpPr>
          <p:grpSpPr>
            <a:xfrm>
              <a:off x="133599" y="2705188"/>
              <a:ext cx="2478233" cy="836463"/>
              <a:chOff x="133599" y="2705188"/>
              <a:chExt cx="2478233" cy="836463"/>
            </a:xfrm>
          </p:grpSpPr>
          <p:sp>
            <p:nvSpPr>
              <p:cNvPr id="508" name="Freeform 97"/>
              <p:cNvSpPr/>
              <p:nvPr/>
            </p:nvSpPr>
            <p:spPr>
              <a:xfrm rot="10363644">
                <a:off x="133599" y="2705188"/>
                <a:ext cx="573723" cy="632014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8" name="Group 260"/>
              <p:cNvGrpSpPr/>
              <p:nvPr/>
            </p:nvGrpSpPr>
            <p:grpSpPr>
              <a:xfrm rot="290117">
                <a:off x="636692" y="2853862"/>
                <a:ext cx="1461278" cy="336376"/>
                <a:chOff x="4222411" y="1076984"/>
                <a:chExt cx="1479374" cy="324879"/>
              </a:xfrm>
            </p:grpSpPr>
            <p:grpSp>
              <p:nvGrpSpPr>
                <p:cNvPr id="29" name="Group 209"/>
                <p:cNvGrpSpPr/>
                <p:nvPr/>
              </p:nvGrpSpPr>
              <p:grpSpPr>
                <a:xfrm>
                  <a:off x="4222411" y="1084241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30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31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0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6" name="Freeform 53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7" name="Freeform 53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61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2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2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3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3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0" name="Freeform 529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1" name="Freeform 530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64" name="Group 210"/>
                <p:cNvGrpSpPr/>
                <p:nvPr/>
              </p:nvGrpSpPr>
              <p:grpSpPr>
                <a:xfrm rot="836406">
                  <a:off x="4926352" y="1076984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165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6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24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5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7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22" name="Freeform 521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3" name="Freeform 522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68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9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1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70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16" name="Freeform 10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7" name="Freeform 10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540" name="Freeform 129"/>
              <p:cNvSpPr/>
              <p:nvPr/>
            </p:nvSpPr>
            <p:spPr>
              <a:xfrm rot="9519553">
                <a:off x="2008683" y="2849866"/>
                <a:ext cx="603149" cy="691785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0" name="Gruppieren 149"/>
          <p:cNvGrpSpPr/>
          <p:nvPr/>
        </p:nvGrpSpPr>
        <p:grpSpPr>
          <a:xfrm>
            <a:off x="5919355" y="180975"/>
            <a:ext cx="3167495" cy="1945178"/>
            <a:chOff x="5919355" y="180975"/>
            <a:chExt cx="3167495" cy="1945178"/>
          </a:xfrm>
        </p:grpSpPr>
        <p:sp>
          <p:nvSpPr>
            <p:cNvPr id="151" name="Rectangle 411"/>
            <p:cNvSpPr/>
            <p:nvPr/>
          </p:nvSpPr>
          <p:spPr>
            <a:xfrm>
              <a:off x="5919355" y="180975"/>
              <a:ext cx="3167495" cy="1945178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TextBox 459"/>
            <p:cNvSpPr txBox="1"/>
            <p:nvPr/>
          </p:nvSpPr>
          <p:spPr>
            <a:xfrm>
              <a:off x="6787392" y="396503"/>
              <a:ext cx="1317829" cy="363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smtClean="0">
                  <a:latin typeface="Tw Cen MT Condensed" pitchFamily="34" charset="0"/>
                </a:rPr>
                <a:t>Toxic polyQ protein</a:t>
              </a:r>
              <a:endParaRPr lang="en-US" sz="1200">
                <a:latin typeface="Tw Cen MT Condensed" pitchFamily="34" charset="0"/>
              </a:endParaRPr>
            </a:p>
          </p:txBody>
        </p:sp>
        <p:sp>
          <p:nvSpPr>
            <p:cNvPr id="153" name="TextBox 460"/>
            <p:cNvSpPr txBox="1"/>
            <p:nvPr/>
          </p:nvSpPr>
          <p:spPr>
            <a:xfrm>
              <a:off x="7355986" y="1475836"/>
              <a:ext cx="8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1100" b="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54" name="TextBox 461"/>
            <p:cNvSpPr txBox="1"/>
            <p:nvPr/>
          </p:nvSpPr>
          <p:spPr>
            <a:xfrm>
              <a:off x="7009401" y="1639033"/>
              <a:ext cx="15053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0" u="sng" smtClean="0">
                  <a:latin typeface="Tw Cen MT Condensed Extra Bold" pitchFamily="34" charset="0"/>
                </a:rPr>
                <a:t>beta-aggregates</a:t>
              </a:r>
              <a:endParaRPr lang="en-US" sz="1050" b="0" u="sng" dirty="0">
                <a:latin typeface="Tw Cen MT Condensed Extra Bold" pitchFamily="34" charset="0"/>
              </a:endParaRPr>
            </a:p>
          </p:txBody>
        </p:sp>
        <p:grpSp>
          <p:nvGrpSpPr>
            <p:cNvPr id="155" name="Group 332"/>
            <p:cNvGrpSpPr/>
            <p:nvPr/>
          </p:nvGrpSpPr>
          <p:grpSpPr>
            <a:xfrm>
              <a:off x="6117151" y="697063"/>
              <a:ext cx="2711078" cy="932192"/>
              <a:chOff x="3133072" y="4296586"/>
              <a:chExt cx="2744650" cy="900330"/>
            </a:xfrm>
          </p:grpSpPr>
          <p:sp>
            <p:nvSpPr>
              <p:cNvPr id="172" name="Freeform 583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 584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 585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 586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Group 337"/>
            <p:cNvGrpSpPr/>
            <p:nvPr/>
          </p:nvGrpSpPr>
          <p:grpSpPr>
            <a:xfrm>
              <a:off x="6120734" y="561811"/>
              <a:ext cx="2711078" cy="932192"/>
              <a:chOff x="3133072" y="4296586"/>
              <a:chExt cx="2744650" cy="900330"/>
            </a:xfrm>
          </p:grpSpPr>
          <p:sp>
            <p:nvSpPr>
              <p:cNvPr id="157" name="Freeform 588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Freeform 589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Freeform 590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1" name="Freeform 591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755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angle 410"/>
          <p:cNvSpPr/>
          <p:nvPr/>
        </p:nvSpPr>
        <p:spPr>
          <a:xfrm>
            <a:off x="95250" y="2234219"/>
            <a:ext cx="2656609" cy="172904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1127112" y="2534374"/>
            <a:ext cx="784203" cy="34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mtClean="0">
                <a:latin typeface="Tw Cen MT Condensed" pitchFamily="34" charset="0"/>
              </a:rPr>
              <a:t>CC partner</a:t>
            </a:r>
            <a:endParaRPr lang="en-US" sz="1100">
              <a:latin typeface="Tw Cen MT Condensed" pitchFamily="34" charset="0"/>
            </a:endParaRPr>
          </a:p>
        </p:txBody>
      </p: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4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9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1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2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9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2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133599" y="2705188"/>
            <a:ext cx="2478233" cy="836463"/>
            <a:chOff x="133599" y="2705188"/>
            <a:chExt cx="2478233" cy="836463"/>
          </a:xfrm>
        </p:grpSpPr>
        <p:sp>
          <p:nvSpPr>
            <p:cNvPr id="508" name="Freeform 97"/>
            <p:cNvSpPr/>
            <p:nvPr/>
          </p:nvSpPr>
          <p:spPr>
            <a:xfrm rot="10363644">
              <a:off x="133599" y="2705188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5" name="Group 260"/>
            <p:cNvGrpSpPr/>
            <p:nvPr/>
          </p:nvGrpSpPr>
          <p:grpSpPr>
            <a:xfrm rot="290117">
              <a:off x="636692" y="2853862"/>
              <a:ext cx="1461278" cy="336376"/>
              <a:chOff x="4222411" y="1076984"/>
              <a:chExt cx="1479374" cy="324879"/>
            </a:xfrm>
          </p:grpSpPr>
          <p:grpSp>
            <p:nvGrpSpPr>
              <p:cNvPr id="26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27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8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38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9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9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36" name="Freeform 535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7" name="Freeform 536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0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31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32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3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3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30" name="Freeform 52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1" name="Freeform 53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64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476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477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24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78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22" name="Freeform 521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3" name="Freeform 522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48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18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8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16" name="Freeform 105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7" name="Freeform 106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40" name="Freeform 129"/>
            <p:cNvSpPr/>
            <p:nvPr/>
          </p:nvSpPr>
          <p:spPr>
            <a:xfrm rot="9519553">
              <a:off x="2008683" y="2849866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95" name="Gruppieren 494"/>
          <p:cNvGrpSpPr/>
          <p:nvPr/>
        </p:nvGrpSpPr>
        <p:grpSpPr>
          <a:xfrm>
            <a:off x="5919355" y="180975"/>
            <a:ext cx="3167495" cy="1945178"/>
            <a:chOff x="5919355" y="180975"/>
            <a:chExt cx="3167495" cy="1945178"/>
          </a:xfrm>
        </p:grpSpPr>
        <p:sp>
          <p:nvSpPr>
            <p:cNvPr id="412" name="Rectangle 411"/>
            <p:cNvSpPr/>
            <p:nvPr/>
          </p:nvSpPr>
          <p:spPr>
            <a:xfrm>
              <a:off x="5919355" y="180975"/>
              <a:ext cx="3167495" cy="1945178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" name="TextBox 459"/>
            <p:cNvSpPr txBox="1"/>
            <p:nvPr/>
          </p:nvSpPr>
          <p:spPr>
            <a:xfrm>
              <a:off x="6787392" y="396503"/>
              <a:ext cx="1317829" cy="363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smtClean="0">
                  <a:latin typeface="Tw Cen MT Condensed" pitchFamily="34" charset="0"/>
                </a:rPr>
                <a:t>Toxic polyQ protein</a:t>
              </a:r>
              <a:endParaRPr lang="en-US" sz="1200">
                <a:latin typeface="Tw Cen MT Condensed" pitchFamily="34" charset="0"/>
              </a:endParaRPr>
            </a:p>
          </p:txBody>
        </p:sp>
        <p:sp>
          <p:nvSpPr>
            <p:cNvPr id="461" name="TextBox 460"/>
            <p:cNvSpPr txBox="1"/>
            <p:nvPr/>
          </p:nvSpPr>
          <p:spPr>
            <a:xfrm>
              <a:off x="7355986" y="1475836"/>
              <a:ext cx="8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1100" b="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462" name="TextBox 461"/>
            <p:cNvSpPr txBox="1"/>
            <p:nvPr/>
          </p:nvSpPr>
          <p:spPr>
            <a:xfrm>
              <a:off x="7009401" y="1639033"/>
              <a:ext cx="15053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0" u="sng" smtClean="0">
                  <a:latin typeface="Tw Cen MT Condensed Extra Bold" pitchFamily="34" charset="0"/>
                </a:rPr>
                <a:t>beta-aggregates</a:t>
              </a:r>
              <a:endParaRPr lang="en-US" sz="1050" b="0" u="sng" dirty="0">
                <a:latin typeface="Tw Cen MT Condensed Extra Bold" pitchFamily="34" charset="0"/>
              </a:endParaRPr>
            </a:p>
          </p:txBody>
        </p:sp>
        <p:grpSp>
          <p:nvGrpSpPr>
            <p:cNvPr id="493" name="Group 332"/>
            <p:cNvGrpSpPr/>
            <p:nvPr/>
          </p:nvGrpSpPr>
          <p:grpSpPr>
            <a:xfrm>
              <a:off x="6117151" y="697063"/>
              <a:ext cx="2711078" cy="932192"/>
              <a:chOff x="3133072" y="4296586"/>
              <a:chExt cx="2744650" cy="900330"/>
            </a:xfrm>
          </p:grpSpPr>
          <p:sp>
            <p:nvSpPr>
              <p:cNvPr id="584" name="Freeform 583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5" name="Freeform 584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6" name="Freeform 585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7" name="Freeform 586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94" name="Group 337"/>
            <p:cNvGrpSpPr/>
            <p:nvPr/>
          </p:nvGrpSpPr>
          <p:grpSpPr>
            <a:xfrm>
              <a:off x="6120734" y="561811"/>
              <a:ext cx="2711078" cy="932192"/>
              <a:chOff x="3133072" y="4296586"/>
              <a:chExt cx="2744650" cy="900330"/>
            </a:xfrm>
          </p:grpSpPr>
          <p:sp>
            <p:nvSpPr>
              <p:cNvPr id="589" name="Freeform 588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0" name="Freeform 589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1" name="Freeform 590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2" name="Freeform 591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0" name="Rectangle 409"/>
          <p:cNvSpPr/>
          <p:nvPr/>
        </p:nvSpPr>
        <p:spPr>
          <a:xfrm>
            <a:off x="5919355" y="2234219"/>
            <a:ext cx="3167495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1" name="TextBox 550"/>
          <p:cNvSpPr txBox="1"/>
          <p:nvPr/>
        </p:nvSpPr>
        <p:spPr>
          <a:xfrm>
            <a:off x="7203689" y="3368693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552" name="TextBox 551"/>
          <p:cNvSpPr txBox="1"/>
          <p:nvPr/>
        </p:nvSpPr>
        <p:spPr>
          <a:xfrm>
            <a:off x="6308498" y="3564078"/>
            <a:ext cx="2656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beta-aggregates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501" name="Group 332"/>
          <p:cNvGrpSpPr/>
          <p:nvPr/>
        </p:nvGrpSpPr>
        <p:grpSpPr>
          <a:xfrm>
            <a:off x="6172200" y="2667000"/>
            <a:ext cx="2711078" cy="932192"/>
            <a:chOff x="3133072" y="4296586"/>
            <a:chExt cx="2744650" cy="900330"/>
          </a:xfrm>
        </p:grpSpPr>
        <p:sp>
          <p:nvSpPr>
            <p:cNvPr id="177" name="Freeform 176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Freeform 177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Freeform 178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2" name="Group 337"/>
          <p:cNvGrpSpPr/>
          <p:nvPr/>
        </p:nvGrpSpPr>
        <p:grpSpPr>
          <a:xfrm>
            <a:off x="6175783" y="2531748"/>
            <a:ext cx="2711078" cy="932192"/>
            <a:chOff x="3133072" y="4296586"/>
            <a:chExt cx="2744650" cy="900330"/>
          </a:xfrm>
        </p:grpSpPr>
        <p:sp>
          <p:nvSpPr>
            <p:cNvPr id="182" name="Freeform 181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182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183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84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43124" y="2705188"/>
            <a:ext cx="2478233" cy="836463"/>
            <a:chOff x="133599" y="2705188"/>
            <a:chExt cx="2478233" cy="836463"/>
          </a:xfrm>
        </p:grpSpPr>
        <p:sp>
          <p:nvSpPr>
            <p:cNvPr id="187" name="Freeform 97"/>
            <p:cNvSpPr/>
            <p:nvPr/>
          </p:nvSpPr>
          <p:spPr>
            <a:xfrm rot="10363644">
              <a:off x="133599" y="2705188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88" name="Group 260"/>
            <p:cNvGrpSpPr/>
            <p:nvPr/>
          </p:nvGrpSpPr>
          <p:grpSpPr>
            <a:xfrm rot="290117">
              <a:off x="636689" y="2853861"/>
              <a:ext cx="1461277" cy="336376"/>
              <a:chOff x="4222411" y="1076984"/>
              <a:chExt cx="1479374" cy="324879"/>
            </a:xfrm>
          </p:grpSpPr>
          <p:grpSp>
            <p:nvGrpSpPr>
              <p:cNvPr id="190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206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1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218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9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216" name="Freeform 215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7" name="Freeform 216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07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8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212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3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9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210" name="Freeform 20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1" name="Freeform 21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91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92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204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202" name="Freeform 201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3" name="Freeform 202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93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9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198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9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196" name="Freeform 105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7" name="Freeform 106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189" name="Freeform 129"/>
            <p:cNvSpPr/>
            <p:nvPr/>
          </p:nvSpPr>
          <p:spPr>
            <a:xfrm rot="9519553">
              <a:off x="2008683" y="2849866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3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C 0.14445 0.03426 0.28889 0.07199 0.40365 0.0794 C 0.51875 0.08912 0.64271 0.05139 0.69063 0.04584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00" y="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angle 410"/>
          <p:cNvSpPr/>
          <p:nvPr/>
        </p:nvSpPr>
        <p:spPr>
          <a:xfrm>
            <a:off x="95250" y="2234219"/>
            <a:ext cx="2656609" cy="172904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1127112" y="2534374"/>
            <a:ext cx="784203" cy="34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mtClean="0">
                <a:latin typeface="Tw Cen MT Condensed" pitchFamily="34" charset="0"/>
              </a:rPr>
              <a:t>CC partner</a:t>
            </a:r>
            <a:endParaRPr lang="en-US" sz="1100">
              <a:latin typeface="Tw Cen MT Condensed" pitchFamily="34" charset="0"/>
            </a:endParaRPr>
          </a:p>
        </p:txBody>
      </p: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4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9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1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2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9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2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" name="Group 180"/>
          <p:cNvGrpSpPr/>
          <p:nvPr/>
        </p:nvGrpSpPr>
        <p:grpSpPr>
          <a:xfrm>
            <a:off x="133599" y="2705188"/>
            <a:ext cx="2478233" cy="836463"/>
            <a:chOff x="133599" y="2705188"/>
            <a:chExt cx="2478233" cy="836463"/>
          </a:xfrm>
        </p:grpSpPr>
        <p:sp>
          <p:nvSpPr>
            <p:cNvPr id="508" name="Freeform 97"/>
            <p:cNvSpPr/>
            <p:nvPr/>
          </p:nvSpPr>
          <p:spPr>
            <a:xfrm rot="10363644">
              <a:off x="133599" y="2705188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6" name="Group 260"/>
            <p:cNvGrpSpPr/>
            <p:nvPr/>
          </p:nvGrpSpPr>
          <p:grpSpPr>
            <a:xfrm rot="290117">
              <a:off x="636692" y="2853862"/>
              <a:ext cx="1461278" cy="336376"/>
              <a:chOff x="4222411" y="1076984"/>
              <a:chExt cx="1479374" cy="324879"/>
            </a:xfrm>
          </p:grpSpPr>
          <p:grpSp>
            <p:nvGrpSpPr>
              <p:cNvPr id="27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28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9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38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9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36" name="Freeform 535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7" name="Freeform 536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1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32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3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30" name="Freeform 52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1" name="Freeform 53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62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63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24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22" name="Freeform 521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3" name="Freeform 522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66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7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18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8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16" name="Freeform 105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7" name="Freeform 106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40" name="Freeform 129"/>
            <p:cNvSpPr/>
            <p:nvPr/>
          </p:nvSpPr>
          <p:spPr>
            <a:xfrm rot="9519553">
              <a:off x="2008683" y="2849866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2" name="Rectangle 411"/>
          <p:cNvSpPr/>
          <p:nvPr/>
        </p:nvSpPr>
        <p:spPr>
          <a:xfrm>
            <a:off x="5919355" y="180975"/>
            <a:ext cx="3167495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6787392" y="396503"/>
            <a:ext cx="1317829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Toxic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7355986" y="1475836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7009401" y="1639033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beta-aggregates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172" name="Group 332"/>
          <p:cNvGrpSpPr/>
          <p:nvPr/>
        </p:nvGrpSpPr>
        <p:grpSpPr>
          <a:xfrm>
            <a:off x="6117151" y="697063"/>
            <a:ext cx="2711078" cy="932192"/>
            <a:chOff x="3133072" y="4296586"/>
            <a:chExt cx="2744650" cy="900330"/>
          </a:xfrm>
        </p:grpSpPr>
        <p:sp>
          <p:nvSpPr>
            <p:cNvPr id="584" name="Freeform 583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Freeform 584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6" name="Freeform 585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7" name="Freeform 586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3" name="Group 337"/>
          <p:cNvGrpSpPr/>
          <p:nvPr/>
        </p:nvGrpSpPr>
        <p:grpSpPr>
          <a:xfrm>
            <a:off x="6120734" y="561811"/>
            <a:ext cx="2711078" cy="932192"/>
            <a:chOff x="3133072" y="4296586"/>
            <a:chExt cx="2744650" cy="900330"/>
          </a:xfrm>
        </p:grpSpPr>
        <p:sp>
          <p:nvSpPr>
            <p:cNvPr id="589" name="Freeform 588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reeform 589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1" name="Freeform 590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2" name="Freeform 591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0" name="Rectangle 409"/>
          <p:cNvSpPr/>
          <p:nvPr/>
        </p:nvSpPr>
        <p:spPr>
          <a:xfrm>
            <a:off x="5919355" y="2234219"/>
            <a:ext cx="3167495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1" name="TextBox 550"/>
          <p:cNvSpPr txBox="1"/>
          <p:nvPr/>
        </p:nvSpPr>
        <p:spPr>
          <a:xfrm>
            <a:off x="7203689" y="3368693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552" name="TextBox 551"/>
          <p:cNvSpPr txBox="1"/>
          <p:nvPr/>
        </p:nvSpPr>
        <p:spPr>
          <a:xfrm>
            <a:off x="6308498" y="3564078"/>
            <a:ext cx="2656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beta-aggregates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174" name="Group 309"/>
          <p:cNvGrpSpPr/>
          <p:nvPr/>
        </p:nvGrpSpPr>
        <p:grpSpPr>
          <a:xfrm>
            <a:off x="6276975" y="2829401"/>
            <a:ext cx="2478235" cy="751999"/>
            <a:chOff x="3268641" y="4199947"/>
            <a:chExt cx="2508923" cy="726297"/>
          </a:xfrm>
        </p:grpSpPr>
        <p:sp>
          <p:nvSpPr>
            <p:cNvPr id="559" name="Freeform 558"/>
            <p:cNvSpPr/>
            <p:nvPr/>
          </p:nvSpPr>
          <p:spPr>
            <a:xfrm rot="18786499" flipV="1">
              <a:off x="4522181" y="4287280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0" name="Freeform 559"/>
            <p:cNvSpPr/>
            <p:nvPr/>
          </p:nvSpPr>
          <p:spPr>
            <a:xfrm rot="7997232" flipV="1">
              <a:off x="3884932" y="4382338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1" name="Freeform 560"/>
            <p:cNvSpPr/>
            <p:nvPr/>
          </p:nvSpPr>
          <p:spPr>
            <a:xfrm rot="10363644">
              <a:off x="3268641" y="4199947"/>
              <a:ext cx="580828" cy="610413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2" name="Freeform 561"/>
            <p:cNvSpPr/>
            <p:nvPr/>
          </p:nvSpPr>
          <p:spPr>
            <a:xfrm rot="9519553">
              <a:off x="5166946" y="4238079"/>
              <a:ext cx="610618" cy="66814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5" name="Group 332"/>
          <p:cNvGrpSpPr/>
          <p:nvPr/>
        </p:nvGrpSpPr>
        <p:grpSpPr>
          <a:xfrm>
            <a:off x="6172200" y="2667000"/>
            <a:ext cx="2711078" cy="932192"/>
            <a:chOff x="3133072" y="4296586"/>
            <a:chExt cx="2744650" cy="900330"/>
          </a:xfrm>
        </p:grpSpPr>
        <p:sp>
          <p:nvSpPr>
            <p:cNvPr id="177" name="Freeform 176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Freeform 177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Freeform 178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6" name="Group 337"/>
          <p:cNvGrpSpPr/>
          <p:nvPr/>
        </p:nvGrpSpPr>
        <p:grpSpPr>
          <a:xfrm>
            <a:off x="6175783" y="2531748"/>
            <a:ext cx="2711078" cy="932192"/>
            <a:chOff x="3133072" y="4296586"/>
            <a:chExt cx="2744650" cy="900330"/>
          </a:xfrm>
        </p:grpSpPr>
        <p:sp>
          <p:nvSpPr>
            <p:cNvPr id="182" name="Freeform 181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182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183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84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1" name="Group 185"/>
          <p:cNvGrpSpPr/>
          <p:nvPr/>
        </p:nvGrpSpPr>
        <p:grpSpPr>
          <a:xfrm>
            <a:off x="143124" y="2705188"/>
            <a:ext cx="2478233" cy="836463"/>
            <a:chOff x="133599" y="2705188"/>
            <a:chExt cx="2478233" cy="836463"/>
          </a:xfrm>
        </p:grpSpPr>
        <p:sp>
          <p:nvSpPr>
            <p:cNvPr id="187" name="Freeform 97"/>
            <p:cNvSpPr/>
            <p:nvPr/>
          </p:nvSpPr>
          <p:spPr>
            <a:xfrm rot="10363644">
              <a:off x="133599" y="2705188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86" name="Group 260"/>
            <p:cNvGrpSpPr/>
            <p:nvPr/>
          </p:nvGrpSpPr>
          <p:grpSpPr>
            <a:xfrm rot="290117">
              <a:off x="636689" y="2853861"/>
              <a:ext cx="1461277" cy="336376"/>
              <a:chOff x="4222411" y="1076984"/>
              <a:chExt cx="1479374" cy="324879"/>
            </a:xfrm>
          </p:grpSpPr>
          <p:grpSp>
            <p:nvGrpSpPr>
              <p:cNvPr id="188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90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91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218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9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2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216" name="Freeform 215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7" name="Freeform 216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93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9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212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3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210" name="Freeform 20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1" name="Freeform 21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00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201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6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204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7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202" name="Freeform 201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3" name="Freeform 202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08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9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198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9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196" name="Freeform 105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7" name="Freeform 106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189" name="Freeform 129"/>
            <p:cNvSpPr/>
            <p:nvPr/>
          </p:nvSpPr>
          <p:spPr>
            <a:xfrm rot="9519553">
              <a:off x="2008683" y="2849866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9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7362E-19 2.96296E-6 C 0.16198 -0.03356 0.32396 -0.0669 0.43438 -0.07222 C 0.54479 -0.07755 0.60365 -0.05486 0.6625 -0.03194 " pathEditMode="relative" ptsTypes="aaA">
                                      <p:cBhvr>
                                        <p:cTn id="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angle 410"/>
          <p:cNvSpPr/>
          <p:nvPr/>
        </p:nvSpPr>
        <p:spPr>
          <a:xfrm>
            <a:off x="95250" y="2234219"/>
            <a:ext cx="2656609" cy="172904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1127112" y="2534374"/>
            <a:ext cx="784203" cy="34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mtClean="0">
                <a:latin typeface="Tw Cen MT Condensed" pitchFamily="34" charset="0"/>
              </a:rPr>
              <a:t>CC partner</a:t>
            </a:r>
            <a:endParaRPr lang="en-US" sz="1100">
              <a:latin typeface="Tw Cen MT Condensed" pitchFamily="34" charset="0"/>
            </a:endParaRPr>
          </a:p>
        </p:txBody>
      </p:sp>
      <p:grpSp>
        <p:nvGrpSpPr>
          <p:cNvPr id="495" name="Gruppieren 494"/>
          <p:cNvGrpSpPr/>
          <p:nvPr/>
        </p:nvGrpSpPr>
        <p:grpSpPr>
          <a:xfrm>
            <a:off x="95250" y="4071331"/>
            <a:ext cx="2656609" cy="2053244"/>
            <a:chOff x="95250" y="4071331"/>
            <a:chExt cx="2656609" cy="2053244"/>
          </a:xfrm>
        </p:grpSpPr>
        <p:sp>
          <p:nvSpPr>
            <p:cNvPr id="408" name="Rectangle 407"/>
            <p:cNvSpPr/>
            <p:nvPr/>
          </p:nvSpPr>
          <p:spPr>
            <a:xfrm>
              <a:off x="95250" y="4071331"/>
              <a:ext cx="2656609" cy="2053244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1" name="TextBox 430"/>
            <p:cNvSpPr txBox="1"/>
            <p:nvPr/>
          </p:nvSpPr>
          <p:spPr>
            <a:xfrm>
              <a:off x="789329" y="4430543"/>
              <a:ext cx="1016736" cy="34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smtClean="0">
                  <a:latin typeface="Tw Cen MT Condensed" pitchFamily="34" charset="0"/>
                </a:rPr>
                <a:t>non-CC partner</a:t>
              </a:r>
              <a:endParaRPr lang="en-US" sz="1100">
                <a:latin typeface="Tw Cen MT Condensed" pitchFamily="34" charset="0"/>
              </a:endParaRPr>
            </a:p>
          </p:txBody>
        </p:sp>
        <p:sp>
          <p:nvSpPr>
            <p:cNvPr id="459" name="Freeform 458"/>
            <p:cNvSpPr/>
            <p:nvPr/>
          </p:nvSpPr>
          <p:spPr>
            <a:xfrm rot="8444491">
              <a:off x="1034535" y="4682586"/>
              <a:ext cx="817617" cy="8686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8466 w 1098929"/>
                <a:gd name="connsiteY0" fmla="*/ 147099 h 1097919"/>
                <a:gd name="connsiteX1" fmla="*/ 96803 w 1098929"/>
                <a:gd name="connsiteY1" fmla="*/ 43732 h 1097919"/>
                <a:gd name="connsiteX2" fmla="*/ 17290 w 1098929"/>
                <a:gd name="connsiteY2" fmla="*/ 409492 h 1097919"/>
                <a:gd name="connsiteX3" fmla="*/ 200545 w 1098929"/>
                <a:gd name="connsiteY3" fmla="*/ 926586 h 1097919"/>
                <a:gd name="connsiteX4" fmla="*/ 718573 w 1098929"/>
                <a:gd name="connsiteY4" fmla="*/ 1044866 h 1097919"/>
                <a:gd name="connsiteX5" fmla="*/ 1058911 w 1098929"/>
                <a:gd name="connsiteY5" fmla="*/ 608275 h 1097919"/>
                <a:gd name="connsiteX6" fmla="*/ 478466 w 1098929"/>
                <a:gd name="connsiteY6" fmla="*/ 147099 h 1097919"/>
                <a:gd name="connsiteX0" fmla="*/ 478466 w 857027"/>
                <a:gd name="connsiteY0" fmla="*/ 147099 h 1085543"/>
                <a:gd name="connsiteX1" fmla="*/ 96803 w 857027"/>
                <a:gd name="connsiteY1" fmla="*/ 43732 h 1085543"/>
                <a:gd name="connsiteX2" fmla="*/ 17290 w 857027"/>
                <a:gd name="connsiteY2" fmla="*/ 409492 h 1085543"/>
                <a:gd name="connsiteX3" fmla="*/ 200545 w 857027"/>
                <a:gd name="connsiteY3" fmla="*/ 926586 h 1085543"/>
                <a:gd name="connsiteX4" fmla="*/ 718573 w 857027"/>
                <a:gd name="connsiteY4" fmla="*/ 1044866 h 1085543"/>
                <a:gd name="connsiteX5" fmla="*/ 817009 w 857027"/>
                <a:gd name="connsiteY5" fmla="*/ 682523 h 1085543"/>
                <a:gd name="connsiteX6" fmla="*/ 478466 w 857027"/>
                <a:gd name="connsiteY6" fmla="*/ 147099 h 1085543"/>
                <a:gd name="connsiteX0" fmla="*/ 779316 w 899350"/>
                <a:gd name="connsiteY0" fmla="*/ 106465 h 1205719"/>
                <a:gd name="connsiteX1" fmla="*/ 122691 w 899350"/>
                <a:gd name="connsiteY1" fmla="*/ 163908 h 1205719"/>
                <a:gd name="connsiteX2" fmla="*/ 43178 w 899350"/>
                <a:gd name="connsiteY2" fmla="*/ 529668 h 1205719"/>
                <a:gd name="connsiteX3" fmla="*/ 226433 w 899350"/>
                <a:gd name="connsiteY3" fmla="*/ 1046762 h 1205719"/>
                <a:gd name="connsiteX4" fmla="*/ 744461 w 899350"/>
                <a:gd name="connsiteY4" fmla="*/ 1165042 h 1205719"/>
                <a:gd name="connsiteX5" fmla="*/ 842897 w 899350"/>
                <a:gd name="connsiteY5" fmla="*/ 802699 h 1205719"/>
                <a:gd name="connsiteX6" fmla="*/ 779316 w 899350"/>
                <a:gd name="connsiteY6" fmla="*/ 106465 h 1205719"/>
                <a:gd name="connsiteX0" fmla="*/ 944931 w 1092567"/>
                <a:gd name="connsiteY0" fmla="*/ 331149 h 1430403"/>
                <a:gd name="connsiteX1" fmla="*/ 122690 w 1092567"/>
                <a:gd name="connsiteY1" fmla="*/ 70534 h 1430403"/>
                <a:gd name="connsiteX2" fmla="*/ 208793 w 1092567"/>
                <a:gd name="connsiteY2" fmla="*/ 754352 h 1430403"/>
                <a:gd name="connsiteX3" fmla="*/ 392048 w 1092567"/>
                <a:gd name="connsiteY3" fmla="*/ 1271446 h 1430403"/>
                <a:gd name="connsiteX4" fmla="*/ 910076 w 1092567"/>
                <a:gd name="connsiteY4" fmla="*/ 1389726 h 1430403"/>
                <a:gd name="connsiteX5" fmla="*/ 1008512 w 1092567"/>
                <a:gd name="connsiteY5" fmla="*/ 1027383 h 1430403"/>
                <a:gd name="connsiteX6" fmla="*/ 944931 w 1092567"/>
                <a:gd name="connsiteY6" fmla="*/ 331149 h 1430403"/>
                <a:gd name="connsiteX0" fmla="*/ 924985 w 1072623"/>
                <a:gd name="connsiteY0" fmla="*/ 301292 h 1400546"/>
                <a:gd name="connsiteX1" fmla="*/ 102744 w 1072623"/>
                <a:gd name="connsiteY1" fmla="*/ 40677 h 1400546"/>
                <a:gd name="connsiteX2" fmla="*/ 308519 w 1072623"/>
                <a:gd name="connsiteY2" fmla="*/ 545354 h 1400546"/>
                <a:gd name="connsiteX3" fmla="*/ 372102 w 1072623"/>
                <a:gd name="connsiteY3" fmla="*/ 1241589 h 1400546"/>
                <a:gd name="connsiteX4" fmla="*/ 890130 w 1072623"/>
                <a:gd name="connsiteY4" fmla="*/ 1359869 h 1400546"/>
                <a:gd name="connsiteX5" fmla="*/ 988566 w 1072623"/>
                <a:gd name="connsiteY5" fmla="*/ 997526 h 1400546"/>
                <a:gd name="connsiteX6" fmla="*/ 924985 w 1072623"/>
                <a:gd name="connsiteY6" fmla="*/ 301292 h 1400546"/>
                <a:gd name="connsiteX0" fmla="*/ 770897 w 892853"/>
                <a:gd name="connsiteY0" fmla="*/ 224904 h 1324158"/>
                <a:gd name="connsiteX1" fmla="*/ 102744 w 892853"/>
                <a:gd name="connsiteY1" fmla="*/ 40677 h 1324158"/>
                <a:gd name="connsiteX2" fmla="*/ 154431 w 892853"/>
                <a:gd name="connsiteY2" fmla="*/ 468966 h 1324158"/>
                <a:gd name="connsiteX3" fmla="*/ 218014 w 892853"/>
                <a:gd name="connsiteY3" fmla="*/ 1165201 h 1324158"/>
                <a:gd name="connsiteX4" fmla="*/ 736042 w 892853"/>
                <a:gd name="connsiteY4" fmla="*/ 1283481 h 1324158"/>
                <a:gd name="connsiteX5" fmla="*/ 834478 w 892853"/>
                <a:gd name="connsiteY5" fmla="*/ 921138 h 1324158"/>
                <a:gd name="connsiteX6" fmla="*/ 770897 w 892853"/>
                <a:gd name="connsiteY6" fmla="*/ 224904 h 1324158"/>
                <a:gd name="connsiteX0" fmla="*/ 742609 w 864565"/>
                <a:gd name="connsiteY0" fmla="*/ 250681 h 1349935"/>
                <a:gd name="connsiteX1" fmla="*/ 74456 w 864565"/>
                <a:gd name="connsiteY1" fmla="*/ 66454 h 1349935"/>
                <a:gd name="connsiteX2" fmla="*/ 295875 w 864565"/>
                <a:gd name="connsiteY2" fmla="*/ 649408 h 1349935"/>
                <a:gd name="connsiteX3" fmla="*/ 189726 w 864565"/>
                <a:gd name="connsiteY3" fmla="*/ 1190978 h 1349935"/>
                <a:gd name="connsiteX4" fmla="*/ 707754 w 864565"/>
                <a:gd name="connsiteY4" fmla="*/ 1309258 h 1349935"/>
                <a:gd name="connsiteX5" fmla="*/ 806190 w 864565"/>
                <a:gd name="connsiteY5" fmla="*/ 946915 h 1349935"/>
                <a:gd name="connsiteX6" fmla="*/ 742609 w 864565"/>
                <a:gd name="connsiteY6" fmla="*/ 250681 h 1349935"/>
                <a:gd name="connsiteX0" fmla="*/ 793428 w 915384"/>
                <a:gd name="connsiteY0" fmla="*/ 243468 h 1342722"/>
                <a:gd name="connsiteX1" fmla="*/ 125275 w 915384"/>
                <a:gd name="connsiteY1" fmla="*/ 59241 h 1342722"/>
                <a:gd name="connsiteX2" fmla="*/ 41776 w 915384"/>
                <a:gd name="connsiteY2" fmla="*/ 598916 h 1342722"/>
                <a:gd name="connsiteX3" fmla="*/ 240545 w 915384"/>
                <a:gd name="connsiteY3" fmla="*/ 1183765 h 1342722"/>
                <a:gd name="connsiteX4" fmla="*/ 758573 w 915384"/>
                <a:gd name="connsiteY4" fmla="*/ 1302045 h 1342722"/>
                <a:gd name="connsiteX5" fmla="*/ 857009 w 915384"/>
                <a:gd name="connsiteY5" fmla="*/ 939702 h 1342722"/>
                <a:gd name="connsiteX6" fmla="*/ 793428 w 915384"/>
                <a:gd name="connsiteY6" fmla="*/ 243468 h 1342722"/>
                <a:gd name="connsiteX0" fmla="*/ 793428 w 923009"/>
                <a:gd name="connsiteY0" fmla="*/ 243468 h 1361918"/>
                <a:gd name="connsiteX1" fmla="*/ 125275 w 923009"/>
                <a:gd name="connsiteY1" fmla="*/ 59241 h 1361918"/>
                <a:gd name="connsiteX2" fmla="*/ 41776 w 923009"/>
                <a:gd name="connsiteY2" fmla="*/ 598916 h 1361918"/>
                <a:gd name="connsiteX3" fmla="*/ 240545 w 923009"/>
                <a:gd name="connsiteY3" fmla="*/ 1183765 h 1361918"/>
                <a:gd name="connsiteX4" fmla="*/ 758573 w 923009"/>
                <a:gd name="connsiteY4" fmla="*/ 1302045 h 1361918"/>
                <a:gd name="connsiteX5" fmla="*/ 902760 w 923009"/>
                <a:gd name="connsiteY5" fmla="*/ 824529 h 1361918"/>
                <a:gd name="connsiteX6" fmla="*/ 793428 w 923009"/>
                <a:gd name="connsiteY6" fmla="*/ 243468 h 136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009" h="1361918">
                  <a:moveTo>
                    <a:pt x="793428" y="243468"/>
                  </a:moveTo>
                  <a:cubicBezTo>
                    <a:pt x="663847" y="115920"/>
                    <a:pt x="250550" y="0"/>
                    <a:pt x="125275" y="59241"/>
                  </a:cubicBezTo>
                  <a:cubicBezTo>
                    <a:pt x="0" y="118482"/>
                    <a:pt x="22564" y="411495"/>
                    <a:pt x="41776" y="598916"/>
                  </a:cubicBezTo>
                  <a:cubicBezTo>
                    <a:pt x="60988" y="786337"/>
                    <a:pt x="121079" y="1066577"/>
                    <a:pt x="240545" y="1183765"/>
                  </a:cubicBezTo>
                  <a:cubicBezTo>
                    <a:pt x="360011" y="1300953"/>
                    <a:pt x="648204" y="1361918"/>
                    <a:pt x="758573" y="1302045"/>
                  </a:cubicBezTo>
                  <a:cubicBezTo>
                    <a:pt x="868942" y="1242172"/>
                    <a:pt x="896951" y="1000958"/>
                    <a:pt x="902760" y="824529"/>
                  </a:cubicBezTo>
                  <a:cubicBezTo>
                    <a:pt x="908569" y="648100"/>
                    <a:pt x="923009" y="371016"/>
                    <a:pt x="793428" y="243468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ysClr val="window" lastClr="FFFFFF"/>
                </a:gs>
                <a:gs pos="44000">
                  <a:srgbClr val="9BBB59">
                    <a:lumMod val="50000"/>
                  </a:srgbClr>
                </a:gs>
                <a:gs pos="98000">
                  <a:sysClr val="windowText" lastClr="000000"/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4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9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1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2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9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2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08" name="Freeform 97"/>
          <p:cNvSpPr/>
          <p:nvPr/>
        </p:nvSpPr>
        <p:spPr>
          <a:xfrm rot="10363644">
            <a:off x="133599" y="2705188"/>
            <a:ext cx="573723" cy="632014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4305 w 1094768"/>
              <a:gd name="connsiteY0" fmla="*/ 72896 h 1010419"/>
              <a:gd name="connsiteX1" fmla="*/ 211172 w 1094768"/>
              <a:gd name="connsiteY1" fmla="*/ 96693 h 1010419"/>
              <a:gd name="connsiteX2" fmla="*/ 13129 w 1094768"/>
              <a:gd name="connsiteY2" fmla="*/ 335289 h 1010419"/>
              <a:gd name="connsiteX3" fmla="*/ 132399 w 1094768"/>
              <a:gd name="connsiteY3" fmla="*/ 772611 h 1010419"/>
              <a:gd name="connsiteX4" fmla="*/ 714412 w 1094768"/>
              <a:gd name="connsiteY4" fmla="*/ 970663 h 1010419"/>
              <a:gd name="connsiteX5" fmla="*/ 1054750 w 1094768"/>
              <a:gd name="connsiteY5" fmla="*/ 534072 h 1010419"/>
              <a:gd name="connsiteX6" fmla="*/ 474305 w 1094768"/>
              <a:gd name="connsiteY6" fmla="*/ 72896 h 1010419"/>
              <a:gd name="connsiteX0" fmla="*/ 464785 w 1085248"/>
              <a:gd name="connsiteY0" fmla="*/ 72896 h 1030351"/>
              <a:gd name="connsiteX1" fmla="*/ 201652 w 1085248"/>
              <a:gd name="connsiteY1" fmla="*/ 96693 h 1030351"/>
              <a:gd name="connsiteX2" fmla="*/ 3609 w 1085248"/>
              <a:gd name="connsiteY2" fmla="*/ 335289 h 1030351"/>
              <a:gd name="connsiteX3" fmla="*/ 179999 w 1085248"/>
              <a:gd name="connsiteY3" fmla="*/ 892201 h 1030351"/>
              <a:gd name="connsiteX4" fmla="*/ 704892 w 1085248"/>
              <a:gd name="connsiteY4" fmla="*/ 970663 h 1030351"/>
              <a:gd name="connsiteX5" fmla="*/ 1045230 w 1085248"/>
              <a:gd name="connsiteY5" fmla="*/ 534072 h 1030351"/>
              <a:gd name="connsiteX6" fmla="*/ 464785 w 1085248"/>
              <a:gd name="connsiteY6" fmla="*/ 72896 h 1030351"/>
              <a:gd name="connsiteX0" fmla="*/ 387023 w 1007486"/>
              <a:gd name="connsiteY0" fmla="*/ 72896 h 1030351"/>
              <a:gd name="connsiteX1" fmla="*/ 123890 w 1007486"/>
              <a:gd name="connsiteY1" fmla="*/ 96693 h 1030351"/>
              <a:gd name="connsiteX2" fmla="*/ 13707 w 1007486"/>
              <a:gd name="connsiteY2" fmla="*/ 378410 h 1030351"/>
              <a:gd name="connsiteX3" fmla="*/ 102237 w 1007486"/>
              <a:gd name="connsiteY3" fmla="*/ 892201 h 1030351"/>
              <a:gd name="connsiteX4" fmla="*/ 627130 w 1007486"/>
              <a:gd name="connsiteY4" fmla="*/ 970663 h 1030351"/>
              <a:gd name="connsiteX5" fmla="*/ 967468 w 1007486"/>
              <a:gd name="connsiteY5" fmla="*/ 534072 h 1030351"/>
              <a:gd name="connsiteX6" fmla="*/ 387023 w 1007486"/>
              <a:gd name="connsiteY6" fmla="*/ 72896 h 1030351"/>
              <a:gd name="connsiteX0" fmla="*/ 387023 w 1035172"/>
              <a:gd name="connsiteY0" fmla="*/ 72896 h 990910"/>
              <a:gd name="connsiteX1" fmla="*/ 123890 w 1035172"/>
              <a:gd name="connsiteY1" fmla="*/ 96693 h 990910"/>
              <a:gd name="connsiteX2" fmla="*/ 13707 w 1035172"/>
              <a:gd name="connsiteY2" fmla="*/ 378410 h 990910"/>
              <a:gd name="connsiteX3" fmla="*/ 102237 w 1035172"/>
              <a:gd name="connsiteY3" fmla="*/ 892201 h 990910"/>
              <a:gd name="connsiteX4" fmla="*/ 627130 w 1035172"/>
              <a:gd name="connsiteY4" fmla="*/ 970663 h 990910"/>
              <a:gd name="connsiteX5" fmla="*/ 793245 w 1035172"/>
              <a:gd name="connsiteY5" fmla="*/ 843416 h 990910"/>
              <a:gd name="connsiteX6" fmla="*/ 967468 w 1035172"/>
              <a:gd name="connsiteY6" fmla="*/ 534072 h 990910"/>
              <a:gd name="connsiteX7" fmla="*/ 387023 w 1035172"/>
              <a:gd name="connsiteY7" fmla="*/ 72896 h 99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5172" h="990910">
                <a:moveTo>
                  <a:pt x="387023" y="72896"/>
                </a:moveTo>
                <a:cubicBezTo>
                  <a:pt x="246427" y="0"/>
                  <a:pt x="186109" y="45774"/>
                  <a:pt x="123890" y="96693"/>
                </a:cubicBezTo>
                <a:cubicBezTo>
                  <a:pt x="61671" y="147612"/>
                  <a:pt x="17316" y="245825"/>
                  <a:pt x="13707" y="378410"/>
                </a:cubicBezTo>
                <a:cubicBezTo>
                  <a:pt x="10098" y="510995"/>
                  <a:pt x="0" y="793492"/>
                  <a:pt x="102237" y="892201"/>
                </a:cubicBezTo>
                <a:cubicBezTo>
                  <a:pt x="204474" y="990910"/>
                  <a:pt x="511962" y="978794"/>
                  <a:pt x="627130" y="970663"/>
                </a:cubicBezTo>
                <a:cubicBezTo>
                  <a:pt x="742298" y="962532"/>
                  <a:pt x="736522" y="916181"/>
                  <a:pt x="793245" y="843416"/>
                </a:cubicBezTo>
                <a:cubicBezTo>
                  <a:pt x="849968" y="770651"/>
                  <a:pt x="1035172" y="662492"/>
                  <a:pt x="967468" y="534072"/>
                </a:cubicBezTo>
                <a:cubicBezTo>
                  <a:pt x="899764" y="405652"/>
                  <a:pt x="527619" y="145792"/>
                  <a:pt x="387023" y="72896"/>
                </a:cubicBezTo>
                <a:close/>
              </a:path>
            </a:pathLst>
          </a:custGeom>
          <a:gradFill flip="none" rotWithShape="1">
            <a:gsLst>
              <a:gs pos="16000">
                <a:srgbClr val="2D2D8A">
                  <a:lumMod val="20000"/>
                  <a:lumOff val="80000"/>
                </a:srgbClr>
              </a:gs>
              <a:gs pos="44000">
                <a:srgbClr val="2D2D8A">
                  <a:lumMod val="75000"/>
                </a:srgbClr>
              </a:gs>
              <a:gs pos="98000">
                <a:srgbClr val="000000">
                  <a:lumMod val="95000"/>
                  <a:lumOff val="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60"/>
          <p:cNvGrpSpPr/>
          <p:nvPr/>
        </p:nvGrpSpPr>
        <p:grpSpPr>
          <a:xfrm rot="290117">
            <a:off x="636692" y="2853862"/>
            <a:ext cx="1461278" cy="336376"/>
            <a:chOff x="4222411" y="1076984"/>
            <a:chExt cx="1479374" cy="324879"/>
          </a:xfrm>
        </p:grpSpPr>
        <p:grpSp>
          <p:nvGrpSpPr>
            <p:cNvPr id="26" name="Group 209"/>
            <p:cNvGrpSpPr/>
            <p:nvPr/>
          </p:nvGrpSpPr>
          <p:grpSpPr>
            <a:xfrm>
              <a:off x="4222411" y="1084241"/>
              <a:ext cx="775433" cy="317622"/>
              <a:chOff x="4222411" y="1084241"/>
              <a:chExt cx="775433" cy="317622"/>
            </a:xfrm>
          </p:grpSpPr>
          <p:grpSp>
            <p:nvGrpSpPr>
              <p:cNvPr id="27" name="Group 201"/>
              <p:cNvGrpSpPr/>
              <p:nvPr/>
            </p:nvGrpSpPr>
            <p:grpSpPr>
              <a:xfrm>
                <a:off x="4222411" y="1127783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28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38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9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36" name="Freeform 535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536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" name="Group 202"/>
              <p:cNvGrpSpPr/>
              <p:nvPr/>
            </p:nvGrpSpPr>
            <p:grpSpPr>
              <a:xfrm rot="508679">
                <a:off x="4570753" y="1084241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31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32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63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30" name="Freeform 529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64" name="Group 210"/>
            <p:cNvGrpSpPr/>
            <p:nvPr/>
          </p:nvGrpSpPr>
          <p:grpSpPr>
            <a:xfrm rot="836406">
              <a:off x="4926352" y="1076984"/>
              <a:ext cx="775433" cy="317622"/>
              <a:chOff x="4222411" y="1084241"/>
              <a:chExt cx="775433" cy="317622"/>
            </a:xfrm>
          </p:grpSpPr>
          <p:grpSp>
            <p:nvGrpSpPr>
              <p:cNvPr id="476" name="Group 201"/>
              <p:cNvGrpSpPr/>
              <p:nvPr/>
            </p:nvGrpSpPr>
            <p:grpSpPr>
              <a:xfrm>
                <a:off x="4222411" y="1127783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477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24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5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78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22" name="Freeform 521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Freeform 522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9" name="Group 202"/>
              <p:cNvGrpSpPr/>
              <p:nvPr/>
            </p:nvGrpSpPr>
            <p:grpSpPr>
              <a:xfrm rot="508679">
                <a:off x="4570753" y="1084241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480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18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9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81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16" name="Freeform 105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7" name="Freeform 106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540" name="Freeform 129"/>
          <p:cNvSpPr/>
          <p:nvPr/>
        </p:nvSpPr>
        <p:spPr>
          <a:xfrm rot="9519553">
            <a:off x="2008683" y="2849866"/>
            <a:ext cx="603149" cy="691785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265" h="1084622">
                <a:moveTo>
                  <a:pt x="467802" y="147099"/>
                </a:moveTo>
                <a:cubicBezTo>
                  <a:pt x="307451" y="53009"/>
                  <a:pt x="163002" y="0"/>
                  <a:pt x="86139" y="43732"/>
                </a:cubicBezTo>
                <a:cubicBezTo>
                  <a:pt x="9276" y="87464"/>
                  <a:pt x="0" y="275645"/>
                  <a:pt x="6626" y="409492"/>
                </a:cubicBezTo>
                <a:cubicBezTo>
                  <a:pt x="13252" y="543339"/>
                  <a:pt x="9016" y="740918"/>
                  <a:pt x="125896" y="846814"/>
                </a:cubicBezTo>
                <a:cubicBezTo>
                  <a:pt x="242776" y="952710"/>
                  <a:pt x="554184" y="1084622"/>
                  <a:pt x="707909" y="1044866"/>
                </a:cubicBezTo>
                <a:cubicBezTo>
                  <a:pt x="861634" y="1005110"/>
                  <a:pt x="1088265" y="757903"/>
                  <a:pt x="1048247" y="608275"/>
                </a:cubicBezTo>
                <a:cubicBezTo>
                  <a:pt x="1008229" y="458647"/>
                  <a:pt x="628153" y="241190"/>
                  <a:pt x="467802" y="147099"/>
                </a:cubicBezTo>
                <a:close/>
              </a:path>
            </a:pathLst>
          </a:custGeom>
          <a:gradFill flip="none" rotWithShape="1">
            <a:gsLst>
              <a:gs pos="16000">
                <a:srgbClr val="2D2D8A">
                  <a:lumMod val="20000"/>
                  <a:lumOff val="80000"/>
                </a:srgbClr>
              </a:gs>
              <a:gs pos="44000">
                <a:srgbClr val="2D2D8A">
                  <a:lumMod val="75000"/>
                </a:srgbClr>
              </a:gs>
              <a:gs pos="98000">
                <a:srgbClr val="000000">
                  <a:lumMod val="95000"/>
                  <a:lumOff val="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2" name="Rectangle 411"/>
          <p:cNvSpPr/>
          <p:nvPr/>
        </p:nvSpPr>
        <p:spPr>
          <a:xfrm>
            <a:off x="5919355" y="180975"/>
            <a:ext cx="3167495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6787392" y="396503"/>
            <a:ext cx="1317829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Toxic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7355986" y="1475836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7009401" y="1639033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beta-aggregates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493" name="Group 332"/>
          <p:cNvGrpSpPr/>
          <p:nvPr/>
        </p:nvGrpSpPr>
        <p:grpSpPr>
          <a:xfrm>
            <a:off x="6117151" y="697063"/>
            <a:ext cx="2711078" cy="932192"/>
            <a:chOff x="3133072" y="4296586"/>
            <a:chExt cx="2744650" cy="900330"/>
          </a:xfrm>
        </p:grpSpPr>
        <p:sp>
          <p:nvSpPr>
            <p:cNvPr id="584" name="Freeform 583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Freeform 584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6" name="Freeform 585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7" name="Freeform 586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4" name="Group 337"/>
          <p:cNvGrpSpPr/>
          <p:nvPr/>
        </p:nvGrpSpPr>
        <p:grpSpPr>
          <a:xfrm>
            <a:off x="6120734" y="561811"/>
            <a:ext cx="2711078" cy="932192"/>
            <a:chOff x="3133072" y="4296586"/>
            <a:chExt cx="2744650" cy="900330"/>
          </a:xfrm>
        </p:grpSpPr>
        <p:sp>
          <p:nvSpPr>
            <p:cNvPr id="589" name="Freeform 588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reeform 589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1" name="Freeform 590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2" name="Freeform 591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0" name="Rectangle 409"/>
          <p:cNvSpPr/>
          <p:nvPr/>
        </p:nvSpPr>
        <p:spPr>
          <a:xfrm>
            <a:off x="5919355" y="2234219"/>
            <a:ext cx="3167495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6" name="Group 303"/>
          <p:cNvGrpSpPr/>
          <p:nvPr/>
        </p:nvGrpSpPr>
        <p:grpSpPr>
          <a:xfrm>
            <a:off x="6096000" y="2924175"/>
            <a:ext cx="2711078" cy="932192"/>
            <a:chOff x="3133072" y="4296586"/>
            <a:chExt cx="2744650" cy="900330"/>
          </a:xfrm>
        </p:grpSpPr>
        <p:sp>
          <p:nvSpPr>
            <p:cNvPr id="542" name="Freeform 541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3" name="Freeform 542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4" name="Freeform 543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5" name="Freeform 544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51" name="TextBox 550"/>
          <p:cNvSpPr txBox="1"/>
          <p:nvPr/>
        </p:nvSpPr>
        <p:spPr>
          <a:xfrm>
            <a:off x="7203689" y="3368693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552" name="TextBox 551"/>
          <p:cNvSpPr txBox="1"/>
          <p:nvPr/>
        </p:nvSpPr>
        <p:spPr>
          <a:xfrm>
            <a:off x="6308498" y="3564078"/>
            <a:ext cx="2656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increased beta-aggregates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501" name="Group 309"/>
          <p:cNvGrpSpPr/>
          <p:nvPr/>
        </p:nvGrpSpPr>
        <p:grpSpPr>
          <a:xfrm>
            <a:off x="6276975" y="2829401"/>
            <a:ext cx="2478235" cy="751999"/>
            <a:chOff x="3268641" y="4199947"/>
            <a:chExt cx="2508923" cy="726297"/>
          </a:xfrm>
        </p:grpSpPr>
        <p:sp>
          <p:nvSpPr>
            <p:cNvPr id="559" name="Freeform 558"/>
            <p:cNvSpPr/>
            <p:nvPr/>
          </p:nvSpPr>
          <p:spPr>
            <a:xfrm rot="18786499" flipV="1">
              <a:off x="4522181" y="4287280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0" name="Freeform 559"/>
            <p:cNvSpPr/>
            <p:nvPr/>
          </p:nvSpPr>
          <p:spPr>
            <a:xfrm rot="7997232" flipV="1">
              <a:off x="3884932" y="4382338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1" name="Freeform 560"/>
            <p:cNvSpPr/>
            <p:nvPr/>
          </p:nvSpPr>
          <p:spPr>
            <a:xfrm rot="10363644">
              <a:off x="3268641" y="4199947"/>
              <a:ext cx="580828" cy="610413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2" name="Freeform 561"/>
            <p:cNvSpPr/>
            <p:nvPr/>
          </p:nvSpPr>
          <p:spPr>
            <a:xfrm rot="9519553">
              <a:off x="5166946" y="4238079"/>
              <a:ext cx="610618" cy="66814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2" name="Group 332"/>
          <p:cNvGrpSpPr/>
          <p:nvPr/>
        </p:nvGrpSpPr>
        <p:grpSpPr>
          <a:xfrm>
            <a:off x="6172200" y="2667000"/>
            <a:ext cx="2711078" cy="932192"/>
            <a:chOff x="3133072" y="4296586"/>
            <a:chExt cx="2744650" cy="900330"/>
          </a:xfrm>
        </p:grpSpPr>
        <p:sp>
          <p:nvSpPr>
            <p:cNvPr id="177" name="Freeform 176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Freeform 177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Freeform 178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9" name="Group 337"/>
          <p:cNvGrpSpPr/>
          <p:nvPr/>
        </p:nvGrpSpPr>
        <p:grpSpPr>
          <a:xfrm>
            <a:off x="6175783" y="2531748"/>
            <a:ext cx="2711078" cy="932192"/>
            <a:chOff x="3133072" y="4296586"/>
            <a:chExt cx="2744650" cy="900330"/>
          </a:xfrm>
        </p:grpSpPr>
        <p:sp>
          <p:nvSpPr>
            <p:cNvPr id="182" name="Freeform 181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182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183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84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0" name="Group 302"/>
          <p:cNvGrpSpPr/>
          <p:nvPr/>
        </p:nvGrpSpPr>
        <p:grpSpPr>
          <a:xfrm>
            <a:off x="6315075" y="2428875"/>
            <a:ext cx="2478235" cy="751999"/>
            <a:chOff x="3268641" y="4199947"/>
            <a:chExt cx="2508923" cy="726297"/>
          </a:xfrm>
        </p:grpSpPr>
        <p:sp>
          <p:nvSpPr>
            <p:cNvPr id="547" name="Freeform 546"/>
            <p:cNvSpPr/>
            <p:nvPr/>
          </p:nvSpPr>
          <p:spPr>
            <a:xfrm rot="18786499" flipV="1">
              <a:off x="4522181" y="4287280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8" name="Freeform 547"/>
            <p:cNvSpPr/>
            <p:nvPr/>
          </p:nvSpPr>
          <p:spPr>
            <a:xfrm rot="7997232" flipV="1">
              <a:off x="3884932" y="4382338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9" name="Freeform 548"/>
            <p:cNvSpPr/>
            <p:nvPr/>
          </p:nvSpPr>
          <p:spPr>
            <a:xfrm rot="10363644">
              <a:off x="3268641" y="4199947"/>
              <a:ext cx="580828" cy="610413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0" name="Freeform 549"/>
            <p:cNvSpPr/>
            <p:nvPr/>
          </p:nvSpPr>
          <p:spPr>
            <a:xfrm rot="9519553">
              <a:off x="5166946" y="4238079"/>
              <a:ext cx="610618" cy="66814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1" name="Group 314"/>
          <p:cNvGrpSpPr/>
          <p:nvPr/>
        </p:nvGrpSpPr>
        <p:grpSpPr>
          <a:xfrm>
            <a:off x="6200775" y="2257425"/>
            <a:ext cx="2711078" cy="932192"/>
            <a:chOff x="3133072" y="4296586"/>
            <a:chExt cx="2744650" cy="900330"/>
          </a:xfrm>
        </p:grpSpPr>
        <p:sp>
          <p:nvSpPr>
            <p:cNvPr id="564" name="Freeform 563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5" name="Freeform 564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6" name="Freeform 565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7" name="Freeform 566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43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grpSp>
        <p:nvGrpSpPr>
          <p:cNvPr id="3" name="Group 222"/>
          <p:cNvGrpSpPr/>
          <p:nvPr/>
        </p:nvGrpSpPr>
        <p:grpSpPr>
          <a:xfrm>
            <a:off x="95250" y="4071331"/>
            <a:ext cx="2656609" cy="2053244"/>
            <a:chOff x="95250" y="4071331"/>
            <a:chExt cx="2656609" cy="2053244"/>
          </a:xfrm>
        </p:grpSpPr>
        <p:sp>
          <p:nvSpPr>
            <p:cNvPr id="408" name="Rectangle 407"/>
            <p:cNvSpPr/>
            <p:nvPr/>
          </p:nvSpPr>
          <p:spPr>
            <a:xfrm>
              <a:off x="95250" y="4071331"/>
              <a:ext cx="2656609" cy="2053244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1" name="TextBox 430"/>
            <p:cNvSpPr txBox="1"/>
            <p:nvPr/>
          </p:nvSpPr>
          <p:spPr>
            <a:xfrm>
              <a:off x="789329" y="4430543"/>
              <a:ext cx="1016736" cy="34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smtClean="0">
                  <a:latin typeface="Tw Cen MT Condensed" pitchFamily="34" charset="0"/>
                </a:rPr>
                <a:t>non-CC partner</a:t>
              </a:r>
              <a:endParaRPr lang="en-US" sz="1100">
                <a:latin typeface="Tw Cen MT Condensed" pitchFamily="34" charset="0"/>
              </a:endParaRPr>
            </a:p>
          </p:txBody>
        </p:sp>
        <p:sp>
          <p:nvSpPr>
            <p:cNvPr id="459" name="Freeform 458"/>
            <p:cNvSpPr/>
            <p:nvPr/>
          </p:nvSpPr>
          <p:spPr>
            <a:xfrm rot="8444491">
              <a:off x="1034535" y="4682586"/>
              <a:ext cx="817617" cy="8686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8466 w 1098929"/>
                <a:gd name="connsiteY0" fmla="*/ 147099 h 1097919"/>
                <a:gd name="connsiteX1" fmla="*/ 96803 w 1098929"/>
                <a:gd name="connsiteY1" fmla="*/ 43732 h 1097919"/>
                <a:gd name="connsiteX2" fmla="*/ 17290 w 1098929"/>
                <a:gd name="connsiteY2" fmla="*/ 409492 h 1097919"/>
                <a:gd name="connsiteX3" fmla="*/ 200545 w 1098929"/>
                <a:gd name="connsiteY3" fmla="*/ 926586 h 1097919"/>
                <a:gd name="connsiteX4" fmla="*/ 718573 w 1098929"/>
                <a:gd name="connsiteY4" fmla="*/ 1044866 h 1097919"/>
                <a:gd name="connsiteX5" fmla="*/ 1058911 w 1098929"/>
                <a:gd name="connsiteY5" fmla="*/ 608275 h 1097919"/>
                <a:gd name="connsiteX6" fmla="*/ 478466 w 1098929"/>
                <a:gd name="connsiteY6" fmla="*/ 147099 h 1097919"/>
                <a:gd name="connsiteX0" fmla="*/ 478466 w 857027"/>
                <a:gd name="connsiteY0" fmla="*/ 147099 h 1085543"/>
                <a:gd name="connsiteX1" fmla="*/ 96803 w 857027"/>
                <a:gd name="connsiteY1" fmla="*/ 43732 h 1085543"/>
                <a:gd name="connsiteX2" fmla="*/ 17290 w 857027"/>
                <a:gd name="connsiteY2" fmla="*/ 409492 h 1085543"/>
                <a:gd name="connsiteX3" fmla="*/ 200545 w 857027"/>
                <a:gd name="connsiteY3" fmla="*/ 926586 h 1085543"/>
                <a:gd name="connsiteX4" fmla="*/ 718573 w 857027"/>
                <a:gd name="connsiteY4" fmla="*/ 1044866 h 1085543"/>
                <a:gd name="connsiteX5" fmla="*/ 817009 w 857027"/>
                <a:gd name="connsiteY5" fmla="*/ 682523 h 1085543"/>
                <a:gd name="connsiteX6" fmla="*/ 478466 w 857027"/>
                <a:gd name="connsiteY6" fmla="*/ 147099 h 1085543"/>
                <a:gd name="connsiteX0" fmla="*/ 779316 w 899350"/>
                <a:gd name="connsiteY0" fmla="*/ 106465 h 1205719"/>
                <a:gd name="connsiteX1" fmla="*/ 122691 w 899350"/>
                <a:gd name="connsiteY1" fmla="*/ 163908 h 1205719"/>
                <a:gd name="connsiteX2" fmla="*/ 43178 w 899350"/>
                <a:gd name="connsiteY2" fmla="*/ 529668 h 1205719"/>
                <a:gd name="connsiteX3" fmla="*/ 226433 w 899350"/>
                <a:gd name="connsiteY3" fmla="*/ 1046762 h 1205719"/>
                <a:gd name="connsiteX4" fmla="*/ 744461 w 899350"/>
                <a:gd name="connsiteY4" fmla="*/ 1165042 h 1205719"/>
                <a:gd name="connsiteX5" fmla="*/ 842897 w 899350"/>
                <a:gd name="connsiteY5" fmla="*/ 802699 h 1205719"/>
                <a:gd name="connsiteX6" fmla="*/ 779316 w 899350"/>
                <a:gd name="connsiteY6" fmla="*/ 106465 h 1205719"/>
                <a:gd name="connsiteX0" fmla="*/ 944931 w 1092567"/>
                <a:gd name="connsiteY0" fmla="*/ 331149 h 1430403"/>
                <a:gd name="connsiteX1" fmla="*/ 122690 w 1092567"/>
                <a:gd name="connsiteY1" fmla="*/ 70534 h 1430403"/>
                <a:gd name="connsiteX2" fmla="*/ 208793 w 1092567"/>
                <a:gd name="connsiteY2" fmla="*/ 754352 h 1430403"/>
                <a:gd name="connsiteX3" fmla="*/ 392048 w 1092567"/>
                <a:gd name="connsiteY3" fmla="*/ 1271446 h 1430403"/>
                <a:gd name="connsiteX4" fmla="*/ 910076 w 1092567"/>
                <a:gd name="connsiteY4" fmla="*/ 1389726 h 1430403"/>
                <a:gd name="connsiteX5" fmla="*/ 1008512 w 1092567"/>
                <a:gd name="connsiteY5" fmla="*/ 1027383 h 1430403"/>
                <a:gd name="connsiteX6" fmla="*/ 944931 w 1092567"/>
                <a:gd name="connsiteY6" fmla="*/ 331149 h 1430403"/>
                <a:gd name="connsiteX0" fmla="*/ 924985 w 1072623"/>
                <a:gd name="connsiteY0" fmla="*/ 301292 h 1400546"/>
                <a:gd name="connsiteX1" fmla="*/ 102744 w 1072623"/>
                <a:gd name="connsiteY1" fmla="*/ 40677 h 1400546"/>
                <a:gd name="connsiteX2" fmla="*/ 308519 w 1072623"/>
                <a:gd name="connsiteY2" fmla="*/ 545354 h 1400546"/>
                <a:gd name="connsiteX3" fmla="*/ 372102 w 1072623"/>
                <a:gd name="connsiteY3" fmla="*/ 1241589 h 1400546"/>
                <a:gd name="connsiteX4" fmla="*/ 890130 w 1072623"/>
                <a:gd name="connsiteY4" fmla="*/ 1359869 h 1400546"/>
                <a:gd name="connsiteX5" fmla="*/ 988566 w 1072623"/>
                <a:gd name="connsiteY5" fmla="*/ 997526 h 1400546"/>
                <a:gd name="connsiteX6" fmla="*/ 924985 w 1072623"/>
                <a:gd name="connsiteY6" fmla="*/ 301292 h 1400546"/>
                <a:gd name="connsiteX0" fmla="*/ 770897 w 892853"/>
                <a:gd name="connsiteY0" fmla="*/ 224904 h 1324158"/>
                <a:gd name="connsiteX1" fmla="*/ 102744 w 892853"/>
                <a:gd name="connsiteY1" fmla="*/ 40677 h 1324158"/>
                <a:gd name="connsiteX2" fmla="*/ 154431 w 892853"/>
                <a:gd name="connsiteY2" fmla="*/ 468966 h 1324158"/>
                <a:gd name="connsiteX3" fmla="*/ 218014 w 892853"/>
                <a:gd name="connsiteY3" fmla="*/ 1165201 h 1324158"/>
                <a:gd name="connsiteX4" fmla="*/ 736042 w 892853"/>
                <a:gd name="connsiteY4" fmla="*/ 1283481 h 1324158"/>
                <a:gd name="connsiteX5" fmla="*/ 834478 w 892853"/>
                <a:gd name="connsiteY5" fmla="*/ 921138 h 1324158"/>
                <a:gd name="connsiteX6" fmla="*/ 770897 w 892853"/>
                <a:gd name="connsiteY6" fmla="*/ 224904 h 1324158"/>
                <a:gd name="connsiteX0" fmla="*/ 742609 w 864565"/>
                <a:gd name="connsiteY0" fmla="*/ 250681 h 1349935"/>
                <a:gd name="connsiteX1" fmla="*/ 74456 w 864565"/>
                <a:gd name="connsiteY1" fmla="*/ 66454 h 1349935"/>
                <a:gd name="connsiteX2" fmla="*/ 295875 w 864565"/>
                <a:gd name="connsiteY2" fmla="*/ 649408 h 1349935"/>
                <a:gd name="connsiteX3" fmla="*/ 189726 w 864565"/>
                <a:gd name="connsiteY3" fmla="*/ 1190978 h 1349935"/>
                <a:gd name="connsiteX4" fmla="*/ 707754 w 864565"/>
                <a:gd name="connsiteY4" fmla="*/ 1309258 h 1349935"/>
                <a:gd name="connsiteX5" fmla="*/ 806190 w 864565"/>
                <a:gd name="connsiteY5" fmla="*/ 946915 h 1349935"/>
                <a:gd name="connsiteX6" fmla="*/ 742609 w 864565"/>
                <a:gd name="connsiteY6" fmla="*/ 250681 h 1349935"/>
                <a:gd name="connsiteX0" fmla="*/ 793428 w 915384"/>
                <a:gd name="connsiteY0" fmla="*/ 243468 h 1342722"/>
                <a:gd name="connsiteX1" fmla="*/ 125275 w 915384"/>
                <a:gd name="connsiteY1" fmla="*/ 59241 h 1342722"/>
                <a:gd name="connsiteX2" fmla="*/ 41776 w 915384"/>
                <a:gd name="connsiteY2" fmla="*/ 598916 h 1342722"/>
                <a:gd name="connsiteX3" fmla="*/ 240545 w 915384"/>
                <a:gd name="connsiteY3" fmla="*/ 1183765 h 1342722"/>
                <a:gd name="connsiteX4" fmla="*/ 758573 w 915384"/>
                <a:gd name="connsiteY4" fmla="*/ 1302045 h 1342722"/>
                <a:gd name="connsiteX5" fmla="*/ 857009 w 915384"/>
                <a:gd name="connsiteY5" fmla="*/ 939702 h 1342722"/>
                <a:gd name="connsiteX6" fmla="*/ 793428 w 915384"/>
                <a:gd name="connsiteY6" fmla="*/ 243468 h 1342722"/>
                <a:gd name="connsiteX0" fmla="*/ 793428 w 923009"/>
                <a:gd name="connsiteY0" fmla="*/ 243468 h 1361918"/>
                <a:gd name="connsiteX1" fmla="*/ 125275 w 923009"/>
                <a:gd name="connsiteY1" fmla="*/ 59241 h 1361918"/>
                <a:gd name="connsiteX2" fmla="*/ 41776 w 923009"/>
                <a:gd name="connsiteY2" fmla="*/ 598916 h 1361918"/>
                <a:gd name="connsiteX3" fmla="*/ 240545 w 923009"/>
                <a:gd name="connsiteY3" fmla="*/ 1183765 h 1361918"/>
                <a:gd name="connsiteX4" fmla="*/ 758573 w 923009"/>
                <a:gd name="connsiteY4" fmla="*/ 1302045 h 1361918"/>
                <a:gd name="connsiteX5" fmla="*/ 902760 w 923009"/>
                <a:gd name="connsiteY5" fmla="*/ 824529 h 1361918"/>
                <a:gd name="connsiteX6" fmla="*/ 793428 w 923009"/>
                <a:gd name="connsiteY6" fmla="*/ 243468 h 136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009" h="1361918">
                  <a:moveTo>
                    <a:pt x="793428" y="243468"/>
                  </a:moveTo>
                  <a:cubicBezTo>
                    <a:pt x="663847" y="115920"/>
                    <a:pt x="250550" y="0"/>
                    <a:pt x="125275" y="59241"/>
                  </a:cubicBezTo>
                  <a:cubicBezTo>
                    <a:pt x="0" y="118482"/>
                    <a:pt x="22564" y="411495"/>
                    <a:pt x="41776" y="598916"/>
                  </a:cubicBezTo>
                  <a:cubicBezTo>
                    <a:pt x="60988" y="786337"/>
                    <a:pt x="121079" y="1066577"/>
                    <a:pt x="240545" y="1183765"/>
                  </a:cubicBezTo>
                  <a:cubicBezTo>
                    <a:pt x="360011" y="1300953"/>
                    <a:pt x="648204" y="1361918"/>
                    <a:pt x="758573" y="1302045"/>
                  </a:cubicBezTo>
                  <a:cubicBezTo>
                    <a:pt x="868942" y="1242172"/>
                    <a:pt x="896951" y="1000958"/>
                    <a:pt x="902760" y="824529"/>
                  </a:cubicBezTo>
                  <a:cubicBezTo>
                    <a:pt x="908569" y="648100"/>
                    <a:pt x="923009" y="371016"/>
                    <a:pt x="793428" y="243468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ysClr val="window" lastClr="FFFFFF"/>
                </a:gs>
                <a:gs pos="44000">
                  <a:srgbClr val="9BBB59">
                    <a:lumMod val="50000"/>
                  </a:srgbClr>
                </a:gs>
                <a:gs pos="98000">
                  <a:sysClr val="windowText" lastClr="000000"/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5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10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2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3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6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7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9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20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1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3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" name="Group 223"/>
          <p:cNvGrpSpPr/>
          <p:nvPr/>
        </p:nvGrpSpPr>
        <p:grpSpPr>
          <a:xfrm>
            <a:off x="95250" y="2234219"/>
            <a:ext cx="2656609" cy="1729047"/>
            <a:chOff x="95250" y="2234219"/>
            <a:chExt cx="2656609" cy="1729047"/>
          </a:xfrm>
        </p:grpSpPr>
        <p:sp>
          <p:nvSpPr>
            <p:cNvPr id="411" name="Rectangle 410"/>
            <p:cNvSpPr/>
            <p:nvPr/>
          </p:nvSpPr>
          <p:spPr>
            <a:xfrm>
              <a:off x="95250" y="2234219"/>
              <a:ext cx="2656609" cy="172904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1127112" y="2534374"/>
              <a:ext cx="784203" cy="34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smtClean="0">
                  <a:latin typeface="Tw Cen MT Condensed" pitchFamily="34" charset="0"/>
                </a:rPr>
                <a:t>CC partner</a:t>
              </a:r>
              <a:endParaRPr lang="en-US" sz="1100">
                <a:latin typeface="Tw Cen MT Condensed" pitchFamily="34" charset="0"/>
              </a:endParaRPr>
            </a:p>
          </p:txBody>
        </p:sp>
        <p:grpSp>
          <p:nvGrpSpPr>
            <p:cNvPr id="27" name="Group 180"/>
            <p:cNvGrpSpPr/>
            <p:nvPr/>
          </p:nvGrpSpPr>
          <p:grpSpPr>
            <a:xfrm>
              <a:off x="133599" y="2705188"/>
              <a:ext cx="2478233" cy="836463"/>
              <a:chOff x="133599" y="2705188"/>
              <a:chExt cx="2478233" cy="836463"/>
            </a:xfrm>
          </p:grpSpPr>
          <p:sp>
            <p:nvSpPr>
              <p:cNvPr id="508" name="Freeform 97"/>
              <p:cNvSpPr/>
              <p:nvPr/>
            </p:nvSpPr>
            <p:spPr>
              <a:xfrm rot="10363644">
                <a:off x="133599" y="2705188"/>
                <a:ext cx="573723" cy="632014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8" name="Group 260"/>
              <p:cNvGrpSpPr/>
              <p:nvPr/>
            </p:nvGrpSpPr>
            <p:grpSpPr>
              <a:xfrm rot="290117">
                <a:off x="636692" y="2853862"/>
                <a:ext cx="1461278" cy="336376"/>
                <a:chOff x="4222411" y="1076984"/>
                <a:chExt cx="1479374" cy="324879"/>
              </a:xfrm>
            </p:grpSpPr>
            <p:grpSp>
              <p:nvGrpSpPr>
                <p:cNvPr id="29" name="Group 209"/>
                <p:cNvGrpSpPr/>
                <p:nvPr/>
              </p:nvGrpSpPr>
              <p:grpSpPr>
                <a:xfrm>
                  <a:off x="4222411" y="1084241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30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31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0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6" name="Freeform 53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7" name="Freeform 53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61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2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2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3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3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0" name="Freeform 529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1" name="Freeform 530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64" name="Group 210"/>
                <p:cNvGrpSpPr/>
                <p:nvPr/>
              </p:nvGrpSpPr>
              <p:grpSpPr>
                <a:xfrm rot="836406">
                  <a:off x="4926352" y="1076984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165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6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24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5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7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22" name="Freeform 521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3" name="Freeform 522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68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9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1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70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16" name="Freeform 10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7" name="Freeform 10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540" name="Freeform 129"/>
              <p:cNvSpPr/>
              <p:nvPr/>
            </p:nvSpPr>
            <p:spPr>
              <a:xfrm rot="9519553">
                <a:off x="2008683" y="2849866"/>
                <a:ext cx="603149" cy="691785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1" name="Group 220"/>
          <p:cNvGrpSpPr/>
          <p:nvPr/>
        </p:nvGrpSpPr>
        <p:grpSpPr>
          <a:xfrm>
            <a:off x="2854036" y="4071331"/>
            <a:ext cx="2963141" cy="2053244"/>
            <a:chOff x="2854036" y="4071331"/>
            <a:chExt cx="2963141" cy="2053244"/>
          </a:xfrm>
        </p:grpSpPr>
        <p:sp>
          <p:nvSpPr>
            <p:cNvPr id="407" name="Rectangle 406"/>
            <p:cNvSpPr/>
            <p:nvPr/>
          </p:nvSpPr>
          <p:spPr>
            <a:xfrm>
              <a:off x="2854036" y="4071331"/>
              <a:ext cx="2963141" cy="2053244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2" name="Group 197"/>
            <p:cNvGrpSpPr/>
            <p:nvPr/>
          </p:nvGrpSpPr>
          <p:grpSpPr>
            <a:xfrm>
              <a:off x="3294003" y="4488017"/>
              <a:ext cx="2162699" cy="897793"/>
              <a:chOff x="3495930" y="2553881"/>
              <a:chExt cx="2189480" cy="867106"/>
            </a:xfrm>
          </p:grpSpPr>
          <p:grpSp>
            <p:nvGrpSpPr>
              <p:cNvPr id="173" name="Group 130"/>
              <p:cNvGrpSpPr/>
              <p:nvPr/>
            </p:nvGrpSpPr>
            <p:grpSpPr>
              <a:xfrm rot="16968161">
                <a:off x="4371986" y="2650048"/>
                <a:ext cx="297814" cy="728036"/>
                <a:chOff x="2041076" y="4193012"/>
                <a:chExt cx="448141" cy="1113734"/>
              </a:xfrm>
            </p:grpSpPr>
            <p:sp>
              <p:nvSpPr>
                <p:cNvPr id="468" name="Freeform 16"/>
                <p:cNvSpPr/>
                <p:nvPr/>
              </p:nvSpPr>
              <p:spPr>
                <a:xfrm rot="20811630">
                  <a:off x="2156515" y="4929420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8"/>
                <p:cNvSpPr/>
                <p:nvPr/>
              </p:nvSpPr>
              <p:spPr>
                <a:xfrm rot="10011630" flipH="1">
                  <a:off x="2187636" y="5045674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59"/>
                <p:cNvSpPr/>
                <p:nvPr/>
              </p:nvSpPr>
              <p:spPr>
                <a:xfrm rot="21045413">
                  <a:off x="2098019" y="4685696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470"/>
                <p:cNvSpPr/>
                <p:nvPr/>
              </p:nvSpPr>
              <p:spPr>
                <a:xfrm rot="10245413" flipH="1">
                  <a:off x="2124611" y="4796791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471"/>
                <p:cNvSpPr/>
                <p:nvPr/>
              </p:nvSpPr>
              <p:spPr>
                <a:xfrm rot="21253314">
                  <a:off x="2062354" y="4442648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472"/>
                <p:cNvSpPr/>
                <p:nvPr/>
              </p:nvSpPr>
              <p:spPr>
                <a:xfrm rot="10453314" flipH="1">
                  <a:off x="2078341" y="4561667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Freeform 473"/>
                <p:cNvSpPr/>
                <p:nvPr/>
              </p:nvSpPr>
              <p:spPr>
                <a:xfrm rot="21527725">
                  <a:off x="2041076" y="4193012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Freeform 474"/>
                <p:cNvSpPr/>
                <p:nvPr/>
              </p:nvSpPr>
              <p:spPr>
                <a:xfrm rot="10727725" flipH="1">
                  <a:off x="2051892" y="4306445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5" name="Freeform 464"/>
              <p:cNvSpPr/>
              <p:nvPr/>
            </p:nvSpPr>
            <p:spPr>
              <a:xfrm rot="18786499" flipV="1">
                <a:off x="4910228" y="2938919"/>
                <a:ext cx="282265" cy="473120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800" h="593254">
                    <a:moveTo>
                      <a:pt x="6350" y="593254"/>
                    </a:moveTo>
                    <a:lnTo>
                      <a:pt x="57150" y="294804"/>
                    </a:lnTo>
                    <a:lnTo>
                      <a:pt x="190500" y="323379"/>
                    </a:lnTo>
                    <a:lnTo>
                      <a:pt x="98425" y="82079"/>
                    </a:lnTo>
                    <a:lnTo>
                      <a:pt x="380772" y="0"/>
                    </a:lnTo>
                    <a:lnTo>
                      <a:pt x="431800" y="78904"/>
                    </a:lnTo>
                    <a:lnTo>
                      <a:pt x="184150" y="145579"/>
                    </a:lnTo>
                    <a:lnTo>
                      <a:pt x="282575" y="386879"/>
                    </a:lnTo>
                    <a:lnTo>
                      <a:pt x="127000" y="380529"/>
                    </a:lnTo>
                    <a:lnTo>
                      <a:pt x="101600" y="564679"/>
                    </a:lnTo>
                    <a:lnTo>
                      <a:pt x="0" y="583729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6" name="Freeform 465"/>
              <p:cNvSpPr/>
              <p:nvPr/>
            </p:nvSpPr>
            <p:spPr>
              <a:xfrm rot="21119756">
                <a:off x="3495930" y="2553881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7" name="Freeform 466"/>
              <p:cNvSpPr/>
              <p:nvPr/>
            </p:nvSpPr>
            <p:spPr>
              <a:xfrm rot="9144589">
                <a:off x="5098705" y="2569387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2" name="Freeform 221"/>
          <p:cNvSpPr/>
          <p:nvPr/>
        </p:nvSpPr>
        <p:spPr>
          <a:xfrm rot="8444491">
            <a:off x="1034536" y="4673062"/>
            <a:ext cx="817617" cy="868649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8466 w 1098929"/>
              <a:gd name="connsiteY0" fmla="*/ 147099 h 1097919"/>
              <a:gd name="connsiteX1" fmla="*/ 96803 w 1098929"/>
              <a:gd name="connsiteY1" fmla="*/ 43732 h 1097919"/>
              <a:gd name="connsiteX2" fmla="*/ 17290 w 1098929"/>
              <a:gd name="connsiteY2" fmla="*/ 409492 h 1097919"/>
              <a:gd name="connsiteX3" fmla="*/ 200545 w 1098929"/>
              <a:gd name="connsiteY3" fmla="*/ 926586 h 1097919"/>
              <a:gd name="connsiteX4" fmla="*/ 718573 w 1098929"/>
              <a:gd name="connsiteY4" fmla="*/ 1044866 h 1097919"/>
              <a:gd name="connsiteX5" fmla="*/ 1058911 w 1098929"/>
              <a:gd name="connsiteY5" fmla="*/ 608275 h 1097919"/>
              <a:gd name="connsiteX6" fmla="*/ 478466 w 1098929"/>
              <a:gd name="connsiteY6" fmla="*/ 147099 h 1097919"/>
              <a:gd name="connsiteX0" fmla="*/ 478466 w 857027"/>
              <a:gd name="connsiteY0" fmla="*/ 147099 h 1085543"/>
              <a:gd name="connsiteX1" fmla="*/ 96803 w 857027"/>
              <a:gd name="connsiteY1" fmla="*/ 43732 h 1085543"/>
              <a:gd name="connsiteX2" fmla="*/ 17290 w 857027"/>
              <a:gd name="connsiteY2" fmla="*/ 409492 h 1085543"/>
              <a:gd name="connsiteX3" fmla="*/ 200545 w 857027"/>
              <a:gd name="connsiteY3" fmla="*/ 926586 h 1085543"/>
              <a:gd name="connsiteX4" fmla="*/ 718573 w 857027"/>
              <a:gd name="connsiteY4" fmla="*/ 1044866 h 1085543"/>
              <a:gd name="connsiteX5" fmla="*/ 817009 w 857027"/>
              <a:gd name="connsiteY5" fmla="*/ 682523 h 1085543"/>
              <a:gd name="connsiteX6" fmla="*/ 478466 w 857027"/>
              <a:gd name="connsiteY6" fmla="*/ 147099 h 1085543"/>
              <a:gd name="connsiteX0" fmla="*/ 779316 w 899350"/>
              <a:gd name="connsiteY0" fmla="*/ 106465 h 1205719"/>
              <a:gd name="connsiteX1" fmla="*/ 122691 w 899350"/>
              <a:gd name="connsiteY1" fmla="*/ 163908 h 1205719"/>
              <a:gd name="connsiteX2" fmla="*/ 43178 w 899350"/>
              <a:gd name="connsiteY2" fmla="*/ 529668 h 1205719"/>
              <a:gd name="connsiteX3" fmla="*/ 226433 w 899350"/>
              <a:gd name="connsiteY3" fmla="*/ 1046762 h 1205719"/>
              <a:gd name="connsiteX4" fmla="*/ 744461 w 899350"/>
              <a:gd name="connsiteY4" fmla="*/ 1165042 h 1205719"/>
              <a:gd name="connsiteX5" fmla="*/ 842897 w 899350"/>
              <a:gd name="connsiteY5" fmla="*/ 802699 h 1205719"/>
              <a:gd name="connsiteX6" fmla="*/ 779316 w 899350"/>
              <a:gd name="connsiteY6" fmla="*/ 106465 h 1205719"/>
              <a:gd name="connsiteX0" fmla="*/ 944931 w 1092567"/>
              <a:gd name="connsiteY0" fmla="*/ 331149 h 1430403"/>
              <a:gd name="connsiteX1" fmla="*/ 122690 w 1092567"/>
              <a:gd name="connsiteY1" fmla="*/ 70534 h 1430403"/>
              <a:gd name="connsiteX2" fmla="*/ 208793 w 1092567"/>
              <a:gd name="connsiteY2" fmla="*/ 754352 h 1430403"/>
              <a:gd name="connsiteX3" fmla="*/ 392048 w 1092567"/>
              <a:gd name="connsiteY3" fmla="*/ 1271446 h 1430403"/>
              <a:gd name="connsiteX4" fmla="*/ 910076 w 1092567"/>
              <a:gd name="connsiteY4" fmla="*/ 1389726 h 1430403"/>
              <a:gd name="connsiteX5" fmla="*/ 1008512 w 1092567"/>
              <a:gd name="connsiteY5" fmla="*/ 1027383 h 1430403"/>
              <a:gd name="connsiteX6" fmla="*/ 944931 w 1092567"/>
              <a:gd name="connsiteY6" fmla="*/ 331149 h 1430403"/>
              <a:gd name="connsiteX0" fmla="*/ 924985 w 1072623"/>
              <a:gd name="connsiteY0" fmla="*/ 301292 h 1400546"/>
              <a:gd name="connsiteX1" fmla="*/ 102744 w 1072623"/>
              <a:gd name="connsiteY1" fmla="*/ 40677 h 1400546"/>
              <a:gd name="connsiteX2" fmla="*/ 308519 w 1072623"/>
              <a:gd name="connsiteY2" fmla="*/ 545354 h 1400546"/>
              <a:gd name="connsiteX3" fmla="*/ 372102 w 1072623"/>
              <a:gd name="connsiteY3" fmla="*/ 1241589 h 1400546"/>
              <a:gd name="connsiteX4" fmla="*/ 890130 w 1072623"/>
              <a:gd name="connsiteY4" fmla="*/ 1359869 h 1400546"/>
              <a:gd name="connsiteX5" fmla="*/ 988566 w 1072623"/>
              <a:gd name="connsiteY5" fmla="*/ 997526 h 1400546"/>
              <a:gd name="connsiteX6" fmla="*/ 924985 w 1072623"/>
              <a:gd name="connsiteY6" fmla="*/ 301292 h 1400546"/>
              <a:gd name="connsiteX0" fmla="*/ 770897 w 892853"/>
              <a:gd name="connsiteY0" fmla="*/ 224904 h 1324158"/>
              <a:gd name="connsiteX1" fmla="*/ 102744 w 892853"/>
              <a:gd name="connsiteY1" fmla="*/ 40677 h 1324158"/>
              <a:gd name="connsiteX2" fmla="*/ 154431 w 892853"/>
              <a:gd name="connsiteY2" fmla="*/ 468966 h 1324158"/>
              <a:gd name="connsiteX3" fmla="*/ 218014 w 892853"/>
              <a:gd name="connsiteY3" fmla="*/ 1165201 h 1324158"/>
              <a:gd name="connsiteX4" fmla="*/ 736042 w 892853"/>
              <a:gd name="connsiteY4" fmla="*/ 1283481 h 1324158"/>
              <a:gd name="connsiteX5" fmla="*/ 834478 w 892853"/>
              <a:gd name="connsiteY5" fmla="*/ 921138 h 1324158"/>
              <a:gd name="connsiteX6" fmla="*/ 770897 w 892853"/>
              <a:gd name="connsiteY6" fmla="*/ 224904 h 1324158"/>
              <a:gd name="connsiteX0" fmla="*/ 742609 w 864565"/>
              <a:gd name="connsiteY0" fmla="*/ 250681 h 1349935"/>
              <a:gd name="connsiteX1" fmla="*/ 74456 w 864565"/>
              <a:gd name="connsiteY1" fmla="*/ 66454 h 1349935"/>
              <a:gd name="connsiteX2" fmla="*/ 295875 w 864565"/>
              <a:gd name="connsiteY2" fmla="*/ 649408 h 1349935"/>
              <a:gd name="connsiteX3" fmla="*/ 189726 w 864565"/>
              <a:gd name="connsiteY3" fmla="*/ 1190978 h 1349935"/>
              <a:gd name="connsiteX4" fmla="*/ 707754 w 864565"/>
              <a:gd name="connsiteY4" fmla="*/ 1309258 h 1349935"/>
              <a:gd name="connsiteX5" fmla="*/ 806190 w 864565"/>
              <a:gd name="connsiteY5" fmla="*/ 946915 h 1349935"/>
              <a:gd name="connsiteX6" fmla="*/ 742609 w 864565"/>
              <a:gd name="connsiteY6" fmla="*/ 250681 h 1349935"/>
              <a:gd name="connsiteX0" fmla="*/ 793428 w 915384"/>
              <a:gd name="connsiteY0" fmla="*/ 243468 h 1342722"/>
              <a:gd name="connsiteX1" fmla="*/ 125275 w 915384"/>
              <a:gd name="connsiteY1" fmla="*/ 59241 h 1342722"/>
              <a:gd name="connsiteX2" fmla="*/ 41776 w 915384"/>
              <a:gd name="connsiteY2" fmla="*/ 598916 h 1342722"/>
              <a:gd name="connsiteX3" fmla="*/ 240545 w 915384"/>
              <a:gd name="connsiteY3" fmla="*/ 1183765 h 1342722"/>
              <a:gd name="connsiteX4" fmla="*/ 758573 w 915384"/>
              <a:gd name="connsiteY4" fmla="*/ 1302045 h 1342722"/>
              <a:gd name="connsiteX5" fmla="*/ 857009 w 915384"/>
              <a:gd name="connsiteY5" fmla="*/ 939702 h 1342722"/>
              <a:gd name="connsiteX6" fmla="*/ 793428 w 915384"/>
              <a:gd name="connsiteY6" fmla="*/ 243468 h 1342722"/>
              <a:gd name="connsiteX0" fmla="*/ 793428 w 923009"/>
              <a:gd name="connsiteY0" fmla="*/ 243468 h 1361918"/>
              <a:gd name="connsiteX1" fmla="*/ 125275 w 923009"/>
              <a:gd name="connsiteY1" fmla="*/ 59241 h 1361918"/>
              <a:gd name="connsiteX2" fmla="*/ 41776 w 923009"/>
              <a:gd name="connsiteY2" fmla="*/ 598916 h 1361918"/>
              <a:gd name="connsiteX3" fmla="*/ 240545 w 923009"/>
              <a:gd name="connsiteY3" fmla="*/ 1183765 h 1361918"/>
              <a:gd name="connsiteX4" fmla="*/ 758573 w 923009"/>
              <a:gd name="connsiteY4" fmla="*/ 1302045 h 1361918"/>
              <a:gd name="connsiteX5" fmla="*/ 902760 w 923009"/>
              <a:gd name="connsiteY5" fmla="*/ 824529 h 1361918"/>
              <a:gd name="connsiteX6" fmla="*/ 793428 w 923009"/>
              <a:gd name="connsiteY6" fmla="*/ 243468 h 136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009" h="1361918">
                <a:moveTo>
                  <a:pt x="793428" y="243468"/>
                </a:moveTo>
                <a:cubicBezTo>
                  <a:pt x="663847" y="115920"/>
                  <a:pt x="250550" y="0"/>
                  <a:pt x="125275" y="59241"/>
                </a:cubicBezTo>
                <a:cubicBezTo>
                  <a:pt x="0" y="118482"/>
                  <a:pt x="22564" y="411495"/>
                  <a:pt x="41776" y="598916"/>
                </a:cubicBezTo>
                <a:cubicBezTo>
                  <a:pt x="60988" y="786337"/>
                  <a:pt x="121079" y="1066577"/>
                  <a:pt x="240545" y="1183765"/>
                </a:cubicBezTo>
                <a:cubicBezTo>
                  <a:pt x="360011" y="1300953"/>
                  <a:pt x="648204" y="1361918"/>
                  <a:pt x="758573" y="1302045"/>
                </a:cubicBezTo>
                <a:cubicBezTo>
                  <a:pt x="868942" y="1242172"/>
                  <a:pt x="896951" y="1000958"/>
                  <a:pt x="902760" y="824529"/>
                </a:cubicBezTo>
                <a:cubicBezTo>
                  <a:pt x="908569" y="648100"/>
                  <a:pt x="923009" y="371016"/>
                  <a:pt x="793428" y="243468"/>
                </a:cubicBezTo>
                <a:close/>
              </a:path>
            </a:pathLst>
          </a:custGeom>
          <a:gradFill flip="none" rotWithShape="1">
            <a:gsLst>
              <a:gs pos="16000">
                <a:sysClr val="window" lastClr="FFFFFF"/>
              </a:gs>
              <a:gs pos="44000">
                <a:srgbClr val="9BBB59">
                  <a:lumMod val="50000"/>
                </a:srgbClr>
              </a:gs>
              <a:gs pos="98000">
                <a:sysClr val="windowText" lastClr="000000"/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5" name="Gruppieren 234"/>
          <p:cNvGrpSpPr/>
          <p:nvPr/>
        </p:nvGrpSpPr>
        <p:grpSpPr>
          <a:xfrm>
            <a:off x="5919355" y="2234219"/>
            <a:ext cx="3167495" cy="1729047"/>
            <a:chOff x="5919355" y="2234219"/>
            <a:chExt cx="3167495" cy="1729047"/>
          </a:xfrm>
        </p:grpSpPr>
        <p:sp>
          <p:nvSpPr>
            <p:cNvPr id="174" name="Rectangle 409"/>
            <p:cNvSpPr/>
            <p:nvPr/>
          </p:nvSpPr>
          <p:spPr>
            <a:xfrm>
              <a:off x="5919355" y="2234219"/>
              <a:ext cx="3167495" cy="1729047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5" name="Group 303"/>
            <p:cNvGrpSpPr/>
            <p:nvPr/>
          </p:nvGrpSpPr>
          <p:grpSpPr>
            <a:xfrm>
              <a:off x="6096000" y="2924175"/>
              <a:ext cx="2711078" cy="932192"/>
              <a:chOff x="3133072" y="4296586"/>
              <a:chExt cx="2744650" cy="900330"/>
            </a:xfrm>
          </p:grpSpPr>
          <p:sp>
            <p:nvSpPr>
              <p:cNvPr id="176" name="Freeform 541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 542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 543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 544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0" name="TextBox 550"/>
            <p:cNvSpPr txBox="1"/>
            <p:nvPr/>
          </p:nvSpPr>
          <p:spPr>
            <a:xfrm>
              <a:off x="7203689" y="3368693"/>
              <a:ext cx="8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1100" b="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81" name="TextBox 551"/>
            <p:cNvSpPr txBox="1"/>
            <p:nvPr/>
          </p:nvSpPr>
          <p:spPr>
            <a:xfrm>
              <a:off x="6308498" y="3564078"/>
              <a:ext cx="26566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0" u="sng" smtClean="0">
                  <a:latin typeface="Tw Cen MT Condensed Extra Bold" pitchFamily="34" charset="0"/>
                </a:rPr>
                <a:t>increased beta-aggregates</a:t>
              </a:r>
              <a:endParaRPr lang="en-US" sz="1050" b="0" u="sng" dirty="0">
                <a:latin typeface="Tw Cen MT Condensed Extra Bold" pitchFamily="34" charset="0"/>
              </a:endParaRPr>
            </a:p>
          </p:txBody>
        </p:sp>
        <p:grpSp>
          <p:nvGrpSpPr>
            <p:cNvPr id="182" name="Group 309"/>
            <p:cNvGrpSpPr/>
            <p:nvPr/>
          </p:nvGrpSpPr>
          <p:grpSpPr>
            <a:xfrm>
              <a:off x="6276975" y="2829401"/>
              <a:ext cx="2478235" cy="751999"/>
              <a:chOff x="3268641" y="4199947"/>
              <a:chExt cx="2508923" cy="726297"/>
            </a:xfrm>
          </p:grpSpPr>
          <p:sp>
            <p:nvSpPr>
              <p:cNvPr id="183" name="Freeform 558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 559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 560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Freeform 561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7" name="Group 332"/>
            <p:cNvGrpSpPr/>
            <p:nvPr/>
          </p:nvGrpSpPr>
          <p:grpSpPr>
            <a:xfrm>
              <a:off x="6172200" y="2667000"/>
              <a:ext cx="2711078" cy="932192"/>
              <a:chOff x="3133072" y="4296586"/>
              <a:chExt cx="2744650" cy="900330"/>
            </a:xfrm>
          </p:grpSpPr>
          <p:sp>
            <p:nvSpPr>
              <p:cNvPr id="188" name="Freeform 176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Freeform 177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 178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Freeform 179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337"/>
            <p:cNvGrpSpPr/>
            <p:nvPr/>
          </p:nvGrpSpPr>
          <p:grpSpPr>
            <a:xfrm>
              <a:off x="6175783" y="2531748"/>
              <a:ext cx="2711078" cy="932192"/>
              <a:chOff x="3133072" y="4296586"/>
              <a:chExt cx="2744650" cy="900330"/>
            </a:xfrm>
          </p:grpSpPr>
          <p:sp>
            <p:nvSpPr>
              <p:cNvPr id="193" name="Freeform 181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 182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 183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 184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7" name="Group 302"/>
            <p:cNvGrpSpPr/>
            <p:nvPr/>
          </p:nvGrpSpPr>
          <p:grpSpPr>
            <a:xfrm>
              <a:off x="6315075" y="2428875"/>
              <a:ext cx="2478235" cy="751999"/>
              <a:chOff x="3268641" y="4199947"/>
              <a:chExt cx="2508923" cy="726297"/>
            </a:xfrm>
          </p:grpSpPr>
          <p:sp>
            <p:nvSpPr>
              <p:cNvPr id="198" name="Freeform 546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 547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 548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Freeform 549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0" name="Group 314"/>
            <p:cNvGrpSpPr/>
            <p:nvPr/>
          </p:nvGrpSpPr>
          <p:grpSpPr>
            <a:xfrm>
              <a:off x="6200775" y="2257425"/>
              <a:ext cx="2711078" cy="932192"/>
              <a:chOff x="3133072" y="4296586"/>
              <a:chExt cx="2744650" cy="900330"/>
            </a:xfrm>
          </p:grpSpPr>
          <p:sp>
            <p:nvSpPr>
              <p:cNvPr id="231" name="Freeform 563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2" name="Freeform 564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3" name="Freeform 565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Freeform 566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1" name="Gruppieren 250"/>
          <p:cNvGrpSpPr/>
          <p:nvPr/>
        </p:nvGrpSpPr>
        <p:grpSpPr>
          <a:xfrm>
            <a:off x="5919355" y="180975"/>
            <a:ext cx="3167495" cy="1945178"/>
            <a:chOff x="5919355" y="180975"/>
            <a:chExt cx="3167495" cy="1945178"/>
          </a:xfrm>
        </p:grpSpPr>
        <p:sp>
          <p:nvSpPr>
            <p:cNvPr id="237" name="Rectangle 411"/>
            <p:cNvSpPr/>
            <p:nvPr/>
          </p:nvSpPr>
          <p:spPr>
            <a:xfrm>
              <a:off x="5919355" y="180975"/>
              <a:ext cx="3167495" cy="1945178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TextBox 459"/>
            <p:cNvSpPr txBox="1"/>
            <p:nvPr/>
          </p:nvSpPr>
          <p:spPr>
            <a:xfrm>
              <a:off x="6787392" y="396503"/>
              <a:ext cx="1317829" cy="363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smtClean="0">
                  <a:latin typeface="Tw Cen MT Condensed" pitchFamily="34" charset="0"/>
                </a:rPr>
                <a:t>Toxic polyQ protein</a:t>
              </a:r>
              <a:endParaRPr lang="en-US" sz="1200">
                <a:latin typeface="Tw Cen MT Condensed" pitchFamily="34" charset="0"/>
              </a:endParaRPr>
            </a:p>
          </p:txBody>
        </p:sp>
        <p:sp>
          <p:nvSpPr>
            <p:cNvPr id="239" name="TextBox 460"/>
            <p:cNvSpPr txBox="1"/>
            <p:nvPr/>
          </p:nvSpPr>
          <p:spPr>
            <a:xfrm>
              <a:off x="7355986" y="1475836"/>
              <a:ext cx="8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1100" b="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240" name="TextBox 461"/>
            <p:cNvSpPr txBox="1"/>
            <p:nvPr/>
          </p:nvSpPr>
          <p:spPr>
            <a:xfrm>
              <a:off x="7009401" y="1639033"/>
              <a:ext cx="15053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0" u="sng" smtClean="0">
                  <a:latin typeface="Tw Cen MT Condensed Extra Bold" pitchFamily="34" charset="0"/>
                </a:rPr>
                <a:t>beta-aggregates</a:t>
              </a:r>
              <a:endParaRPr lang="en-US" sz="1050" b="0" u="sng" dirty="0">
                <a:latin typeface="Tw Cen MT Condensed Extra Bold" pitchFamily="34" charset="0"/>
              </a:endParaRPr>
            </a:p>
          </p:txBody>
        </p:sp>
        <p:grpSp>
          <p:nvGrpSpPr>
            <p:cNvPr id="241" name="Group 332"/>
            <p:cNvGrpSpPr/>
            <p:nvPr/>
          </p:nvGrpSpPr>
          <p:grpSpPr>
            <a:xfrm>
              <a:off x="6117151" y="697063"/>
              <a:ext cx="2711078" cy="932192"/>
              <a:chOff x="3133072" y="4296586"/>
              <a:chExt cx="2744650" cy="900330"/>
            </a:xfrm>
          </p:grpSpPr>
          <p:sp>
            <p:nvSpPr>
              <p:cNvPr id="242" name="Freeform 583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3" name="Freeform 584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4" name="Freeform 585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5" name="Freeform 586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46" name="Group 337"/>
            <p:cNvGrpSpPr/>
            <p:nvPr/>
          </p:nvGrpSpPr>
          <p:grpSpPr>
            <a:xfrm>
              <a:off x="6120734" y="561811"/>
              <a:ext cx="2711078" cy="932192"/>
              <a:chOff x="3133072" y="4296586"/>
              <a:chExt cx="2744650" cy="900330"/>
            </a:xfrm>
          </p:grpSpPr>
          <p:sp>
            <p:nvSpPr>
              <p:cNvPr id="247" name="Freeform 588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8" name="Freeform 589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Freeform 590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0" name="Freeform 591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93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7 C 0.09827 -0.04514 0.19566 -0.09746 0.26302 -0.09491 C 0.33038 -0.09237 0.37518 -0.00787 0.40469 0.01504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0" y="-4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grpSp>
        <p:nvGrpSpPr>
          <p:cNvPr id="3" name="Group 222"/>
          <p:cNvGrpSpPr/>
          <p:nvPr/>
        </p:nvGrpSpPr>
        <p:grpSpPr>
          <a:xfrm>
            <a:off x="95250" y="4071331"/>
            <a:ext cx="2656609" cy="2053244"/>
            <a:chOff x="95250" y="4071331"/>
            <a:chExt cx="2656609" cy="2053244"/>
          </a:xfrm>
        </p:grpSpPr>
        <p:sp>
          <p:nvSpPr>
            <p:cNvPr id="408" name="Rectangle 407"/>
            <p:cNvSpPr/>
            <p:nvPr/>
          </p:nvSpPr>
          <p:spPr>
            <a:xfrm>
              <a:off x="95250" y="4071331"/>
              <a:ext cx="2656609" cy="2053244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1" name="TextBox 430"/>
            <p:cNvSpPr txBox="1"/>
            <p:nvPr/>
          </p:nvSpPr>
          <p:spPr>
            <a:xfrm>
              <a:off x="789329" y="4430543"/>
              <a:ext cx="1016736" cy="34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smtClean="0">
                  <a:latin typeface="Tw Cen MT Condensed" pitchFamily="34" charset="0"/>
                </a:rPr>
                <a:t>non-CC partner</a:t>
              </a:r>
              <a:endParaRPr lang="en-US" sz="1100">
                <a:latin typeface="Tw Cen MT Condensed" pitchFamily="34" charset="0"/>
              </a:endParaRPr>
            </a:p>
          </p:txBody>
        </p:sp>
        <p:sp>
          <p:nvSpPr>
            <p:cNvPr id="459" name="Freeform 458"/>
            <p:cNvSpPr/>
            <p:nvPr/>
          </p:nvSpPr>
          <p:spPr>
            <a:xfrm rot="8444491">
              <a:off x="1034535" y="4682586"/>
              <a:ext cx="817617" cy="8686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8466 w 1098929"/>
                <a:gd name="connsiteY0" fmla="*/ 147099 h 1097919"/>
                <a:gd name="connsiteX1" fmla="*/ 96803 w 1098929"/>
                <a:gd name="connsiteY1" fmla="*/ 43732 h 1097919"/>
                <a:gd name="connsiteX2" fmla="*/ 17290 w 1098929"/>
                <a:gd name="connsiteY2" fmla="*/ 409492 h 1097919"/>
                <a:gd name="connsiteX3" fmla="*/ 200545 w 1098929"/>
                <a:gd name="connsiteY3" fmla="*/ 926586 h 1097919"/>
                <a:gd name="connsiteX4" fmla="*/ 718573 w 1098929"/>
                <a:gd name="connsiteY4" fmla="*/ 1044866 h 1097919"/>
                <a:gd name="connsiteX5" fmla="*/ 1058911 w 1098929"/>
                <a:gd name="connsiteY5" fmla="*/ 608275 h 1097919"/>
                <a:gd name="connsiteX6" fmla="*/ 478466 w 1098929"/>
                <a:gd name="connsiteY6" fmla="*/ 147099 h 1097919"/>
                <a:gd name="connsiteX0" fmla="*/ 478466 w 857027"/>
                <a:gd name="connsiteY0" fmla="*/ 147099 h 1085543"/>
                <a:gd name="connsiteX1" fmla="*/ 96803 w 857027"/>
                <a:gd name="connsiteY1" fmla="*/ 43732 h 1085543"/>
                <a:gd name="connsiteX2" fmla="*/ 17290 w 857027"/>
                <a:gd name="connsiteY2" fmla="*/ 409492 h 1085543"/>
                <a:gd name="connsiteX3" fmla="*/ 200545 w 857027"/>
                <a:gd name="connsiteY3" fmla="*/ 926586 h 1085543"/>
                <a:gd name="connsiteX4" fmla="*/ 718573 w 857027"/>
                <a:gd name="connsiteY4" fmla="*/ 1044866 h 1085543"/>
                <a:gd name="connsiteX5" fmla="*/ 817009 w 857027"/>
                <a:gd name="connsiteY5" fmla="*/ 682523 h 1085543"/>
                <a:gd name="connsiteX6" fmla="*/ 478466 w 857027"/>
                <a:gd name="connsiteY6" fmla="*/ 147099 h 1085543"/>
                <a:gd name="connsiteX0" fmla="*/ 779316 w 899350"/>
                <a:gd name="connsiteY0" fmla="*/ 106465 h 1205719"/>
                <a:gd name="connsiteX1" fmla="*/ 122691 w 899350"/>
                <a:gd name="connsiteY1" fmla="*/ 163908 h 1205719"/>
                <a:gd name="connsiteX2" fmla="*/ 43178 w 899350"/>
                <a:gd name="connsiteY2" fmla="*/ 529668 h 1205719"/>
                <a:gd name="connsiteX3" fmla="*/ 226433 w 899350"/>
                <a:gd name="connsiteY3" fmla="*/ 1046762 h 1205719"/>
                <a:gd name="connsiteX4" fmla="*/ 744461 w 899350"/>
                <a:gd name="connsiteY4" fmla="*/ 1165042 h 1205719"/>
                <a:gd name="connsiteX5" fmla="*/ 842897 w 899350"/>
                <a:gd name="connsiteY5" fmla="*/ 802699 h 1205719"/>
                <a:gd name="connsiteX6" fmla="*/ 779316 w 899350"/>
                <a:gd name="connsiteY6" fmla="*/ 106465 h 1205719"/>
                <a:gd name="connsiteX0" fmla="*/ 944931 w 1092567"/>
                <a:gd name="connsiteY0" fmla="*/ 331149 h 1430403"/>
                <a:gd name="connsiteX1" fmla="*/ 122690 w 1092567"/>
                <a:gd name="connsiteY1" fmla="*/ 70534 h 1430403"/>
                <a:gd name="connsiteX2" fmla="*/ 208793 w 1092567"/>
                <a:gd name="connsiteY2" fmla="*/ 754352 h 1430403"/>
                <a:gd name="connsiteX3" fmla="*/ 392048 w 1092567"/>
                <a:gd name="connsiteY3" fmla="*/ 1271446 h 1430403"/>
                <a:gd name="connsiteX4" fmla="*/ 910076 w 1092567"/>
                <a:gd name="connsiteY4" fmla="*/ 1389726 h 1430403"/>
                <a:gd name="connsiteX5" fmla="*/ 1008512 w 1092567"/>
                <a:gd name="connsiteY5" fmla="*/ 1027383 h 1430403"/>
                <a:gd name="connsiteX6" fmla="*/ 944931 w 1092567"/>
                <a:gd name="connsiteY6" fmla="*/ 331149 h 1430403"/>
                <a:gd name="connsiteX0" fmla="*/ 924985 w 1072623"/>
                <a:gd name="connsiteY0" fmla="*/ 301292 h 1400546"/>
                <a:gd name="connsiteX1" fmla="*/ 102744 w 1072623"/>
                <a:gd name="connsiteY1" fmla="*/ 40677 h 1400546"/>
                <a:gd name="connsiteX2" fmla="*/ 308519 w 1072623"/>
                <a:gd name="connsiteY2" fmla="*/ 545354 h 1400546"/>
                <a:gd name="connsiteX3" fmla="*/ 372102 w 1072623"/>
                <a:gd name="connsiteY3" fmla="*/ 1241589 h 1400546"/>
                <a:gd name="connsiteX4" fmla="*/ 890130 w 1072623"/>
                <a:gd name="connsiteY4" fmla="*/ 1359869 h 1400546"/>
                <a:gd name="connsiteX5" fmla="*/ 988566 w 1072623"/>
                <a:gd name="connsiteY5" fmla="*/ 997526 h 1400546"/>
                <a:gd name="connsiteX6" fmla="*/ 924985 w 1072623"/>
                <a:gd name="connsiteY6" fmla="*/ 301292 h 1400546"/>
                <a:gd name="connsiteX0" fmla="*/ 770897 w 892853"/>
                <a:gd name="connsiteY0" fmla="*/ 224904 h 1324158"/>
                <a:gd name="connsiteX1" fmla="*/ 102744 w 892853"/>
                <a:gd name="connsiteY1" fmla="*/ 40677 h 1324158"/>
                <a:gd name="connsiteX2" fmla="*/ 154431 w 892853"/>
                <a:gd name="connsiteY2" fmla="*/ 468966 h 1324158"/>
                <a:gd name="connsiteX3" fmla="*/ 218014 w 892853"/>
                <a:gd name="connsiteY3" fmla="*/ 1165201 h 1324158"/>
                <a:gd name="connsiteX4" fmla="*/ 736042 w 892853"/>
                <a:gd name="connsiteY4" fmla="*/ 1283481 h 1324158"/>
                <a:gd name="connsiteX5" fmla="*/ 834478 w 892853"/>
                <a:gd name="connsiteY5" fmla="*/ 921138 h 1324158"/>
                <a:gd name="connsiteX6" fmla="*/ 770897 w 892853"/>
                <a:gd name="connsiteY6" fmla="*/ 224904 h 1324158"/>
                <a:gd name="connsiteX0" fmla="*/ 742609 w 864565"/>
                <a:gd name="connsiteY0" fmla="*/ 250681 h 1349935"/>
                <a:gd name="connsiteX1" fmla="*/ 74456 w 864565"/>
                <a:gd name="connsiteY1" fmla="*/ 66454 h 1349935"/>
                <a:gd name="connsiteX2" fmla="*/ 295875 w 864565"/>
                <a:gd name="connsiteY2" fmla="*/ 649408 h 1349935"/>
                <a:gd name="connsiteX3" fmla="*/ 189726 w 864565"/>
                <a:gd name="connsiteY3" fmla="*/ 1190978 h 1349935"/>
                <a:gd name="connsiteX4" fmla="*/ 707754 w 864565"/>
                <a:gd name="connsiteY4" fmla="*/ 1309258 h 1349935"/>
                <a:gd name="connsiteX5" fmla="*/ 806190 w 864565"/>
                <a:gd name="connsiteY5" fmla="*/ 946915 h 1349935"/>
                <a:gd name="connsiteX6" fmla="*/ 742609 w 864565"/>
                <a:gd name="connsiteY6" fmla="*/ 250681 h 1349935"/>
                <a:gd name="connsiteX0" fmla="*/ 793428 w 915384"/>
                <a:gd name="connsiteY0" fmla="*/ 243468 h 1342722"/>
                <a:gd name="connsiteX1" fmla="*/ 125275 w 915384"/>
                <a:gd name="connsiteY1" fmla="*/ 59241 h 1342722"/>
                <a:gd name="connsiteX2" fmla="*/ 41776 w 915384"/>
                <a:gd name="connsiteY2" fmla="*/ 598916 h 1342722"/>
                <a:gd name="connsiteX3" fmla="*/ 240545 w 915384"/>
                <a:gd name="connsiteY3" fmla="*/ 1183765 h 1342722"/>
                <a:gd name="connsiteX4" fmla="*/ 758573 w 915384"/>
                <a:gd name="connsiteY4" fmla="*/ 1302045 h 1342722"/>
                <a:gd name="connsiteX5" fmla="*/ 857009 w 915384"/>
                <a:gd name="connsiteY5" fmla="*/ 939702 h 1342722"/>
                <a:gd name="connsiteX6" fmla="*/ 793428 w 915384"/>
                <a:gd name="connsiteY6" fmla="*/ 243468 h 1342722"/>
                <a:gd name="connsiteX0" fmla="*/ 793428 w 923009"/>
                <a:gd name="connsiteY0" fmla="*/ 243468 h 1361918"/>
                <a:gd name="connsiteX1" fmla="*/ 125275 w 923009"/>
                <a:gd name="connsiteY1" fmla="*/ 59241 h 1361918"/>
                <a:gd name="connsiteX2" fmla="*/ 41776 w 923009"/>
                <a:gd name="connsiteY2" fmla="*/ 598916 h 1361918"/>
                <a:gd name="connsiteX3" fmla="*/ 240545 w 923009"/>
                <a:gd name="connsiteY3" fmla="*/ 1183765 h 1361918"/>
                <a:gd name="connsiteX4" fmla="*/ 758573 w 923009"/>
                <a:gd name="connsiteY4" fmla="*/ 1302045 h 1361918"/>
                <a:gd name="connsiteX5" fmla="*/ 902760 w 923009"/>
                <a:gd name="connsiteY5" fmla="*/ 824529 h 1361918"/>
                <a:gd name="connsiteX6" fmla="*/ 793428 w 923009"/>
                <a:gd name="connsiteY6" fmla="*/ 243468 h 136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009" h="1361918">
                  <a:moveTo>
                    <a:pt x="793428" y="243468"/>
                  </a:moveTo>
                  <a:cubicBezTo>
                    <a:pt x="663847" y="115920"/>
                    <a:pt x="250550" y="0"/>
                    <a:pt x="125275" y="59241"/>
                  </a:cubicBezTo>
                  <a:cubicBezTo>
                    <a:pt x="0" y="118482"/>
                    <a:pt x="22564" y="411495"/>
                    <a:pt x="41776" y="598916"/>
                  </a:cubicBezTo>
                  <a:cubicBezTo>
                    <a:pt x="60988" y="786337"/>
                    <a:pt x="121079" y="1066577"/>
                    <a:pt x="240545" y="1183765"/>
                  </a:cubicBezTo>
                  <a:cubicBezTo>
                    <a:pt x="360011" y="1300953"/>
                    <a:pt x="648204" y="1361918"/>
                    <a:pt x="758573" y="1302045"/>
                  </a:cubicBezTo>
                  <a:cubicBezTo>
                    <a:pt x="868942" y="1242172"/>
                    <a:pt x="896951" y="1000958"/>
                    <a:pt x="902760" y="824529"/>
                  </a:cubicBezTo>
                  <a:cubicBezTo>
                    <a:pt x="908569" y="648100"/>
                    <a:pt x="923009" y="371016"/>
                    <a:pt x="793428" y="243468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ysClr val="window" lastClr="FFFFFF"/>
                </a:gs>
                <a:gs pos="44000">
                  <a:srgbClr val="9BBB59">
                    <a:lumMod val="50000"/>
                  </a:srgbClr>
                </a:gs>
                <a:gs pos="98000">
                  <a:sysClr val="windowText" lastClr="000000"/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5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10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2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3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6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7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9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20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1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3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4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" name="Group 223"/>
          <p:cNvGrpSpPr/>
          <p:nvPr/>
        </p:nvGrpSpPr>
        <p:grpSpPr>
          <a:xfrm>
            <a:off x="95250" y="2234219"/>
            <a:ext cx="2656609" cy="1729047"/>
            <a:chOff x="95250" y="2234219"/>
            <a:chExt cx="2656609" cy="1729047"/>
          </a:xfrm>
        </p:grpSpPr>
        <p:sp>
          <p:nvSpPr>
            <p:cNvPr id="411" name="Rectangle 410"/>
            <p:cNvSpPr/>
            <p:nvPr/>
          </p:nvSpPr>
          <p:spPr>
            <a:xfrm>
              <a:off x="95250" y="2234219"/>
              <a:ext cx="2656609" cy="172904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1127112" y="2534374"/>
              <a:ext cx="784203" cy="34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smtClean="0">
                  <a:latin typeface="Tw Cen MT Condensed" pitchFamily="34" charset="0"/>
                </a:rPr>
                <a:t>CC partner</a:t>
              </a:r>
              <a:endParaRPr lang="en-US" sz="1100">
                <a:latin typeface="Tw Cen MT Condensed" pitchFamily="34" charset="0"/>
              </a:endParaRPr>
            </a:p>
          </p:txBody>
        </p:sp>
        <p:grpSp>
          <p:nvGrpSpPr>
            <p:cNvPr id="27" name="Group 180"/>
            <p:cNvGrpSpPr/>
            <p:nvPr/>
          </p:nvGrpSpPr>
          <p:grpSpPr>
            <a:xfrm>
              <a:off x="133599" y="2705188"/>
              <a:ext cx="2478233" cy="836463"/>
              <a:chOff x="133599" y="2705188"/>
              <a:chExt cx="2478233" cy="836463"/>
            </a:xfrm>
          </p:grpSpPr>
          <p:sp>
            <p:nvSpPr>
              <p:cNvPr id="508" name="Freeform 97"/>
              <p:cNvSpPr/>
              <p:nvPr/>
            </p:nvSpPr>
            <p:spPr>
              <a:xfrm rot="10363644">
                <a:off x="133599" y="2705188"/>
                <a:ext cx="573723" cy="632014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8" name="Group 260"/>
              <p:cNvGrpSpPr/>
              <p:nvPr/>
            </p:nvGrpSpPr>
            <p:grpSpPr>
              <a:xfrm rot="290117">
                <a:off x="636692" y="2853862"/>
                <a:ext cx="1461278" cy="336376"/>
                <a:chOff x="4222411" y="1076984"/>
                <a:chExt cx="1479374" cy="324879"/>
              </a:xfrm>
            </p:grpSpPr>
            <p:grpSp>
              <p:nvGrpSpPr>
                <p:cNvPr id="29" name="Group 209"/>
                <p:cNvGrpSpPr/>
                <p:nvPr/>
              </p:nvGrpSpPr>
              <p:grpSpPr>
                <a:xfrm>
                  <a:off x="4222411" y="1084241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30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31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0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6" name="Freeform 53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7" name="Freeform 53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61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2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32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3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3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30" name="Freeform 529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31" name="Freeform 530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64" name="Group 210"/>
                <p:cNvGrpSpPr/>
                <p:nvPr/>
              </p:nvGrpSpPr>
              <p:grpSpPr>
                <a:xfrm rot="836406">
                  <a:off x="4926352" y="1076984"/>
                  <a:ext cx="775433" cy="317622"/>
                  <a:chOff x="4222411" y="1084241"/>
                  <a:chExt cx="775433" cy="317622"/>
                </a:xfrm>
              </p:grpSpPr>
              <p:grpSp>
                <p:nvGrpSpPr>
                  <p:cNvPr id="165" name="Group 201"/>
                  <p:cNvGrpSpPr/>
                  <p:nvPr/>
                </p:nvGrpSpPr>
                <p:grpSpPr>
                  <a:xfrm>
                    <a:off x="4222411" y="1127783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6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24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5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67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22" name="Freeform 521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23" name="Freeform 522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68" name="Group 202"/>
                  <p:cNvGrpSpPr/>
                  <p:nvPr/>
                </p:nvGrpSpPr>
                <p:grpSpPr>
                  <a:xfrm rot="508679">
                    <a:off x="4570753" y="1084241"/>
                    <a:ext cx="427091" cy="274080"/>
                    <a:chOff x="4222411" y="1127783"/>
                    <a:chExt cx="427091" cy="274080"/>
                  </a:xfrm>
                </p:grpSpPr>
                <p:grpSp>
                  <p:nvGrpSpPr>
                    <p:cNvPr id="169" name="Group 199"/>
                    <p:cNvGrpSpPr/>
                    <p:nvPr/>
                  </p:nvGrpSpPr>
                  <p:grpSpPr>
                    <a:xfrm>
                      <a:off x="4398051" y="1127783"/>
                      <a:ext cx="251451" cy="242717"/>
                      <a:chOff x="4405308" y="1135040"/>
                      <a:chExt cx="251451" cy="242717"/>
                    </a:xfrm>
                  </p:grpSpPr>
                  <p:sp>
                    <p:nvSpPr>
                      <p:cNvPr id="518" name="Freeform 16"/>
                      <p:cNvSpPr/>
                      <p:nvPr/>
                    </p:nvSpPr>
                    <p:spPr>
                      <a:xfrm rot="15762179">
                        <a:off x="4374888" y="1174527"/>
                        <a:ext cx="23365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9" name="Freeform 18"/>
                      <p:cNvSpPr/>
                      <p:nvPr/>
                    </p:nvSpPr>
                    <p:spPr>
                      <a:xfrm rot="4962179" flipH="1">
                        <a:off x="4455105" y="1163885"/>
                        <a:ext cx="230500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70" name="Group 200"/>
                    <p:cNvGrpSpPr/>
                    <p:nvPr/>
                  </p:nvGrpSpPr>
                  <p:grpSpPr>
                    <a:xfrm rot="20797420">
                      <a:off x="4222411" y="1162061"/>
                      <a:ext cx="247804" cy="239802"/>
                      <a:chOff x="4240554" y="1158432"/>
                      <a:chExt cx="247804" cy="239802"/>
                    </a:xfrm>
                  </p:grpSpPr>
                  <p:sp>
                    <p:nvSpPr>
                      <p:cNvPr id="516" name="Freeform 105"/>
                      <p:cNvSpPr/>
                      <p:nvPr/>
                    </p:nvSpPr>
                    <p:spPr>
                      <a:xfrm rot="15995962">
                        <a:off x="4210133" y="1195004"/>
                        <a:ext cx="23365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>
                          <a:lumMod val="50000"/>
                        </a:srgbClr>
                      </a:soli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7" name="Freeform 106"/>
                      <p:cNvSpPr/>
                      <p:nvPr/>
                    </p:nvSpPr>
                    <p:spPr>
                      <a:xfrm rot="5195962" flipH="1">
                        <a:off x="4286703" y="1187278"/>
                        <a:ext cx="230501" cy="172809"/>
                      </a:xfrm>
                      <a:custGeom>
                        <a:avLst/>
                        <a:gdLst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993913"/>
                          <a:gd name="connsiteX1" fmla="*/ 95415 w 1081377"/>
                          <a:gd name="connsiteY1" fmla="*/ 230588 h 993913"/>
                          <a:gd name="connsiteX2" fmla="*/ 389614 w 1081377"/>
                          <a:gd name="connsiteY2" fmla="*/ 508884 h 993913"/>
                          <a:gd name="connsiteX3" fmla="*/ 858741 w 1081377"/>
                          <a:gd name="connsiteY3" fmla="*/ 588397 h 993913"/>
                          <a:gd name="connsiteX4" fmla="*/ 1081377 w 1081377"/>
                          <a:gd name="connsiteY4" fmla="*/ 524786 h 993913"/>
                          <a:gd name="connsiteX5" fmla="*/ 1081377 w 1081377"/>
                          <a:gd name="connsiteY5" fmla="*/ 922352 h 993913"/>
                          <a:gd name="connsiteX6" fmla="*/ 890546 w 1081377"/>
                          <a:gd name="connsiteY6" fmla="*/ 993913 h 993913"/>
                          <a:gd name="connsiteX7" fmla="*/ 381662 w 1081377"/>
                          <a:gd name="connsiteY7" fmla="*/ 882595 h 993913"/>
                          <a:gd name="connsiteX8" fmla="*/ 63610 w 1081377"/>
                          <a:gd name="connsiteY8" fmla="*/ 564543 h 993913"/>
                          <a:gd name="connsiteX9" fmla="*/ 0 w 1081377"/>
                          <a:gd name="connsiteY9" fmla="*/ 405517 h 993913"/>
                          <a:gd name="connsiteX10" fmla="*/ 7951 w 1081377"/>
                          <a:gd name="connsiteY10" fmla="*/ 0 h 993913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  <a:gd name="connsiteX0" fmla="*/ 7951 w 1081377"/>
                          <a:gd name="connsiteY0" fmla="*/ 0 h 1000540"/>
                          <a:gd name="connsiteX1" fmla="*/ 95415 w 1081377"/>
                          <a:gd name="connsiteY1" fmla="*/ 230588 h 1000540"/>
                          <a:gd name="connsiteX2" fmla="*/ 389614 w 1081377"/>
                          <a:gd name="connsiteY2" fmla="*/ 508884 h 1000540"/>
                          <a:gd name="connsiteX3" fmla="*/ 858741 w 1081377"/>
                          <a:gd name="connsiteY3" fmla="*/ 588397 h 1000540"/>
                          <a:gd name="connsiteX4" fmla="*/ 1081377 w 1081377"/>
                          <a:gd name="connsiteY4" fmla="*/ 524786 h 1000540"/>
                          <a:gd name="connsiteX5" fmla="*/ 1081377 w 1081377"/>
                          <a:gd name="connsiteY5" fmla="*/ 922352 h 1000540"/>
                          <a:gd name="connsiteX6" fmla="*/ 890546 w 1081377"/>
                          <a:gd name="connsiteY6" fmla="*/ 993913 h 1000540"/>
                          <a:gd name="connsiteX7" fmla="*/ 381662 w 1081377"/>
                          <a:gd name="connsiteY7" fmla="*/ 882595 h 1000540"/>
                          <a:gd name="connsiteX8" fmla="*/ 63610 w 1081377"/>
                          <a:gd name="connsiteY8" fmla="*/ 564543 h 1000540"/>
                          <a:gd name="connsiteX9" fmla="*/ 0 w 1081377"/>
                          <a:gd name="connsiteY9" fmla="*/ 405517 h 1000540"/>
                          <a:gd name="connsiteX10" fmla="*/ 7951 w 1081377"/>
                          <a:gd name="connsiteY10" fmla="*/ 0 h 100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81377" h="1000540">
                            <a:moveTo>
                              <a:pt x="7951" y="0"/>
                            </a:moveTo>
                            <a:lnTo>
                              <a:pt x="95415" y="230588"/>
                            </a:lnTo>
                            <a:cubicBezTo>
                              <a:pt x="159025" y="315402"/>
                              <a:pt x="262393" y="449249"/>
                              <a:pt x="389614" y="508884"/>
                            </a:cubicBezTo>
                            <a:cubicBezTo>
                              <a:pt x="516835" y="568519"/>
                              <a:pt x="743447" y="585747"/>
                              <a:pt x="858741" y="588397"/>
                            </a:cubicBezTo>
                            <a:cubicBezTo>
                              <a:pt x="974035" y="591047"/>
                              <a:pt x="1044271" y="469127"/>
                              <a:pt x="1081377" y="524786"/>
                            </a:cubicBezTo>
                            <a:lnTo>
                              <a:pt x="1081377" y="922352"/>
                            </a:lnTo>
                            <a:cubicBezTo>
                              <a:pt x="1049572" y="1000540"/>
                              <a:pt x="1070775" y="974035"/>
                              <a:pt x="890546" y="993913"/>
                            </a:cubicBezTo>
                            <a:cubicBezTo>
                              <a:pt x="773927" y="987287"/>
                              <a:pt x="519485" y="954157"/>
                              <a:pt x="381662" y="882595"/>
                            </a:cubicBezTo>
                            <a:cubicBezTo>
                              <a:pt x="243839" y="811033"/>
                              <a:pt x="127220" y="644056"/>
                              <a:pt x="63610" y="564543"/>
                            </a:cubicBezTo>
                            <a:cubicBezTo>
                              <a:pt x="0" y="485030"/>
                              <a:pt x="9276" y="499607"/>
                              <a:pt x="0" y="405517"/>
                            </a:cubicBezTo>
                            <a:lnTo>
                              <a:pt x="795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8000">
                            <a:srgbClr val="2D2D8A">
                              <a:lumMod val="50000"/>
                            </a:srgbClr>
                          </a:gs>
                          <a:gs pos="50000">
                            <a:srgbClr val="FFFFFF">
                              <a:lumMod val="95000"/>
                            </a:srgbClr>
                          </a:gs>
                          <a:gs pos="100000">
                            <a:srgbClr val="2D2D8A">
                              <a:lumMod val="75000"/>
                            </a:srgbClr>
                          </a:gs>
                        </a:gsLst>
                        <a:lin ang="10800000" scaled="0"/>
                        <a:tileRect/>
                      </a:gradFill>
                      <a:ln w="635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540" name="Freeform 129"/>
              <p:cNvSpPr/>
              <p:nvPr/>
            </p:nvSpPr>
            <p:spPr>
              <a:xfrm rot="9519553">
                <a:off x="2008683" y="2849866"/>
                <a:ext cx="603149" cy="691785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1" name="Group 220"/>
          <p:cNvGrpSpPr/>
          <p:nvPr/>
        </p:nvGrpSpPr>
        <p:grpSpPr>
          <a:xfrm>
            <a:off x="2854036" y="4071331"/>
            <a:ext cx="2963141" cy="2053244"/>
            <a:chOff x="2854036" y="4071331"/>
            <a:chExt cx="2963141" cy="2053244"/>
          </a:xfrm>
        </p:grpSpPr>
        <p:sp>
          <p:nvSpPr>
            <p:cNvPr id="407" name="Rectangle 406"/>
            <p:cNvSpPr/>
            <p:nvPr/>
          </p:nvSpPr>
          <p:spPr>
            <a:xfrm>
              <a:off x="2854036" y="4071331"/>
              <a:ext cx="2963141" cy="2053244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2" name="Group 197"/>
            <p:cNvGrpSpPr/>
            <p:nvPr/>
          </p:nvGrpSpPr>
          <p:grpSpPr>
            <a:xfrm>
              <a:off x="3294003" y="4488017"/>
              <a:ext cx="2162699" cy="897793"/>
              <a:chOff x="3495930" y="2553881"/>
              <a:chExt cx="2189480" cy="867106"/>
            </a:xfrm>
          </p:grpSpPr>
          <p:grpSp>
            <p:nvGrpSpPr>
              <p:cNvPr id="173" name="Group 130"/>
              <p:cNvGrpSpPr/>
              <p:nvPr/>
            </p:nvGrpSpPr>
            <p:grpSpPr>
              <a:xfrm rot="16968161">
                <a:off x="4371986" y="2650048"/>
                <a:ext cx="297814" cy="728036"/>
                <a:chOff x="2041076" y="4193012"/>
                <a:chExt cx="448141" cy="1113734"/>
              </a:xfrm>
            </p:grpSpPr>
            <p:sp>
              <p:nvSpPr>
                <p:cNvPr id="468" name="Freeform 16"/>
                <p:cNvSpPr/>
                <p:nvPr/>
              </p:nvSpPr>
              <p:spPr>
                <a:xfrm rot="20811630">
                  <a:off x="2156515" y="4929420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8"/>
                <p:cNvSpPr/>
                <p:nvPr/>
              </p:nvSpPr>
              <p:spPr>
                <a:xfrm rot="10011630" flipH="1">
                  <a:off x="2187636" y="5045674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59"/>
                <p:cNvSpPr/>
                <p:nvPr/>
              </p:nvSpPr>
              <p:spPr>
                <a:xfrm rot="21045413">
                  <a:off x="2098019" y="4685696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470"/>
                <p:cNvSpPr/>
                <p:nvPr/>
              </p:nvSpPr>
              <p:spPr>
                <a:xfrm rot="10245413" flipH="1">
                  <a:off x="2124611" y="4796791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471"/>
                <p:cNvSpPr/>
                <p:nvPr/>
              </p:nvSpPr>
              <p:spPr>
                <a:xfrm rot="21253314">
                  <a:off x="2062354" y="4442648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472"/>
                <p:cNvSpPr/>
                <p:nvPr/>
              </p:nvSpPr>
              <p:spPr>
                <a:xfrm rot="10453314" flipH="1">
                  <a:off x="2078341" y="4561667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Freeform 473"/>
                <p:cNvSpPr/>
                <p:nvPr/>
              </p:nvSpPr>
              <p:spPr>
                <a:xfrm rot="21527725">
                  <a:off x="2041076" y="4193012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Freeform 474"/>
                <p:cNvSpPr/>
                <p:nvPr/>
              </p:nvSpPr>
              <p:spPr>
                <a:xfrm rot="10727725" flipH="1">
                  <a:off x="2051892" y="4306445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5" name="Freeform 464"/>
              <p:cNvSpPr/>
              <p:nvPr/>
            </p:nvSpPr>
            <p:spPr>
              <a:xfrm rot="18786499" flipV="1">
                <a:off x="4910228" y="2938919"/>
                <a:ext cx="282265" cy="473120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800" h="593254">
                    <a:moveTo>
                      <a:pt x="6350" y="593254"/>
                    </a:moveTo>
                    <a:lnTo>
                      <a:pt x="57150" y="294804"/>
                    </a:lnTo>
                    <a:lnTo>
                      <a:pt x="190500" y="323379"/>
                    </a:lnTo>
                    <a:lnTo>
                      <a:pt x="98425" y="82079"/>
                    </a:lnTo>
                    <a:lnTo>
                      <a:pt x="380772" y="0"/>
                    </a:lnTo>
                    <a:lnTo>
                      <a:pt x="431800" y="78904"/>
                    </a:lnTo>
                    <a:lnTo>
                      <a:pt x="184150" y="145579"/>
                    </a:lnTo>
                    <a:lnTo>
                      <a:pt x="282575" y="386879"/>
                    </a:lnTo>
                    <a:lnTo>
                      <a:pt x="127000" y="380529"/>
                    </a:lnTo>
                    <a:lnTo>
                      <a:pt x="101600" y="564679"/>
                    </a:lnTo>
                    <a:lnTo>
                      <a:pt x="0" y="583729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6" name="Freeform 465"/>
              <p:cNvSpPr/>
              <p:nvPr/>
            </p:nvSpPr>
            <p:spPr>
              <a:xfrm rot="21119756">
                <a:off x="3495930" y="2553881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7" name="Freeform 466"/>
              <p:cNvSpPr/>
              <p:nvPr/>
            </p:nvSpPr>
            <p:spPr>
              <a:xfrm rot="9144589">
                <a:off x="5098705" y="2569387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4" name="Group 214"/>
          <p:cNvGrpSpPr/>
          <p:nvPr/>
        </p:nvGrpSpPr>
        <p:grpSpPr>
          <a:xfrm>
            <a:off x="5919355" y="180975"/>
            <a:ext cx="3167495" cy="1945178"/>
            <a:chOff x="5919355" y="180975"/>
            <a:chExt cx="3167495" cy="1945178"/>
          </a:xfrm>
        </p:grpSpPr>
        <p:sp>
          <p:nvSpPr>
            <p:cNvPr id="412" name="Rectangle 411"/>
            <p:cNvSpPr/>
            <p:nvPr/>
          </p:nvSpPr>
          <p:spPr>
            <a:xfrm>
              <a:off x="5919355" y="180975"/>
              <a:ext cx="3167495" cy="1945178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" name="TextBox 459"/>
            <p:cNvSpPr txBox="1"/>
            <p:nvPr/>
          </p:nvSpPr>
          <p:spPr>
            <a:xfrm>
              <a:off x="6787392" y="396503"/>
              <a:ext cx="1317829" cy="363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smtClean="0">
                  <a:latin typeface="Tw Cen MT Condensed" pitchFamily="34" charset="0"/>
                </a:rPr>
                <a:t>Toxic polyQ protein</a:t>
              </a:r>
              <a:endParaRPr lang="en-US" sz="1200">
                <a:latin typeface="Tw Cen MT Condensed" pitchFamily="34" charset="0"/>
              </a:endParaRPr>
            </a:p>
          </p:txBody>
        </p:sp>
        <p:sp>
          <p:nvSpPr>
            <p:cNvPr id="461" name="TextBox 460"/>
            <p:cNvSpPr txBox="1"/>
            <p:nvPr/>
          </p:nvSpPr>
          <p:spPr>
            <a:xfrm>
              <a:off x="7355986" y="1475836"/>
              <a:ext cx="8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1100" b="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462" name="TextBox 461"/>
            <p:cNvSpPr txBox="1"/>
            <p:nvPr/>
          </p:nvSpPr>
          <p:spPr>
            <a:xfrm>
              <a:off x="7009401" y="1639033"/>
              <a:ext cx="15053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0" u="sng" smtClean="0">
                  <a:latin typeface="Tw Cen MT Condensed Extra Bold" pitchFamily="34" charset="0"/>
                </a:rPr>
                <a:t>beta-aggregates</a:t>
              </a:r>
              <a:endParaRPr lang="en-US" sz="1050" b="0" u="sng" dirty="0">
                <a:latin typeface="Tw Cen MT Condensed Extra Bold" pitchFamily="34" charset="0"/>
              </a:endParaRPr>
            </a:p>
          </p:txBody>
        </p:sp>
        <p:grpSp>
          <p:nvGrpSpPr>
            <p:cNvPr id="175" name="Group 332"/>
            <p:cNvGrpSpPr/>
            <p:nvPr/>
          </p:nvGrpSpPr>
          <p:grpSpPr>
            <a:xfrm>
              <a:off x="6117151" y="697063"/>
              <a:ext cx="2711078" cy="932192"/>
              <a:chOff x="3133072" y="4296586"/>
              <a:chExt cx="2744650" cy="900330"/>
            </a:xfrm>
          </p:grpSpPr>
          <p:sp>
            <p:nvSpPr>
              <p:cNvPr id="584" name="Freeform 583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5" name="Freeform 584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6" name="Freeform 585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7" name="Freeform 586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6" name="Group 337"/>
            <p:cNvGrpSpPr/>
            <p:nvPr/>
          </p:nvGrpSpPr>
          <p:grpSpPr>
            <a:xfrm>
              <a:off x="6120734" y="561811"/>
              <a:ext cx="2711078" cy="932192"/>
              <a:chOff x="3133072" y="4296586"/>
              <a:chExt cx="2744650" cy="900330"/>
            </a:xfrm>
          </p:grpSpPr>
          <p:sp>
            <p:nvSpPr>
              <p:cNvPr id="589" name="Freeform 588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0" name="Freeform 589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1" name="Freeform 590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2" name="Freeform 591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1" name="Freeform 200"/>
          <p:cNvSpPr/>
          <p:nvPr/>
        </p:nvSpPr>
        <p:spPr>
          <a:xfrm rot="8444491">
            <a:off x="4716811" y="4748232"/>
            <a:ext cx="817617" cy="868649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8466 w 1098929"/>
              <a:gd name="connsiteY0" fmla="*/ 147099 h 1097919"/>
              <a:gd name="connsiteX1" fmla="*/ 96803 w 1098929"/>
              <a:gd name="connsiteY1" fmla="*/ 43732 h 1097919"/>
              <a:gd name="connsiteX2" fmla="*/ 17290 w 1098929"/>
              <a:gd name="connsiteY2" fmla="*/ 409492 h 1097919"/>
              <a:gd name="connsiteX3" fmla="*/ 200545 w 1098929"/>
              <a:gd name="connsiteY3" fmla="*/ 926586 h 1097919"/>
              <a:gd name="connsiteX4" fmla="*/ 718573 w 1098929"/>
              <a:gd name="connsiteY4" fmla="*/ 1044866 h 1097919"/>
              <a:gd name="connsiteX5" fmla="*/ 1058911 w 1098929"/>
              <a:gd name="connsiteY5" fmla="*/ 608275 h 1097919"/>
              <a:gd name="connsiteX6" fmla="*/ 478466 w 1098929"/>
              <a:gd name="connsiteY6" fmla="*/ 147099 h 1097919"/>
              <a:gd name="connsiteX0" fmla="*/ 478466 w 857027"/>
              <a:gd name="connsiteY0" fmla="*/ 147099 h 1085543"/>
              <a:gd name="connsiteX1" fmla="*/ 96803 w 857027"/>
              <a:gd name="connsiteY1" fmla="*/ 43732 h 1085543"/>
              <a:gd name="connsiteX2" fmla="*/ 17290 w 857027"/>
              <a:gd name="connsiteY2" fmla="*/ 409492 h 1085543"/>
              <a:gd name="connsiteX3" fmla="*/ 200545 w 857027"/>
              <a:gd name="connsiteY3" fmla="*/ 926586 h 1085543"/>
              <a:gd name="connsiteX4" fmla="*/ 718573 w 857027"/>
              <a:gd name="connsiteY4" fmla="*/ 1044866 h 1085543"/>
              <a:gd name="connsiteX5" fmla="*/ 817009 w 857027"/>
              <a:gd name="connsiteY5" fmla="*/ 682523 h 1085543"/>
              <a:gd name="connsiteX6" fmla="*/ 478466 w 857027"/>
              <a:gd name="connsiteY6" fmla="*/ 147099 h 1085543"/>
              <a:gd name="connsiteX0" fmla="*/ 779316 w 899350"/>
              <a:gd name="connsiteY0" fmla="*/ 106465 h 1205719"/>
              <a:gd name="connsiteX1" fmla="*/ 122691 w 899350"/>
              <a:gd name="connsiteY1" fmla="*/ 163908 h 1205719"/>
              <a:gd name="connsiteX2" fmla="*/ 43178 w 899350"/>
              <a:gd name="connsiteY2" fmla="*/ 529668 h 1205719"/>
              <a:gd name="connsiteX3" fmla="*/ 226433 w 899350"/>
              <a:gd name="connsiteY3" fmla="*/ 1046762 h 1205719"/>
              <a:gd name="connsiteX4" fmla="*/ 744461 w 899350"/>
              <a:gd name="connsiteY4" fmla="*/ 1165042 h 1205719"/>
              <a:gd name="connsiteX5" fmla="*/ 842897 w 899350"/>
              <a:gd name="connsiteY5" fmla="*/ 802699 h 1205719"/>
              <a:gd name="connsiteX6" fmla="*/ 779316 w 899350"/>
              <a:gd name="connsiteY6" fmla="*/ 106465 h 1205719"/>
              <a:gd name="connsiteX0" fmla="*/ 944931 w 1092567"/>
              <a:gd name="connsiteY0" fmla="*/ 331149 h 1430403"/>
              <a:gd name="connsiteX1" fmla="*/ 122690 w 1092567"/>
              <a:gd name="connsiteY1" fmla="*/ 70534 h 1430403"/>
              <a:gd name="connsiteX2" fmla="*/ 208793 w 1092567"/>
              <a:gd name="connsiteY2" fmla="*/ 754352 h 1430403"/>
              <a:gd name="connsiteX3" fmla="*/ 392048 w 1092567"/>
              <a:gd name="connsiteY3" fmla="*/ 1271446 h 1430403"/>
              <a:gd name="connsiteX4" fmla="*/ 910076 w 1092567"/>
              <a:gd name="connsiteY4" fmla="*/ 1389726 h 1430403"/>
              <a:gd name="connsiteX5" fmla="*/ 1008512 w 1092567"/>
              <a:gd name="connsiteY5" fmla="*/ 1027383 h 1430403"/>
              <a:gd name="connsiteX6" fmla="*/ 944931 w 1092567"/>
              <a:gd name="connsiteY6" fmla="*/ 331149 h 1430403"/>
              <a:gd name="connsiteX0" fmla="*/ 924985 w 1072623"/>
              <a:gd name="connsiteY0" fmla="*/ 301292 h 1400546"/>
              <a:gd name="connsiteX1" fmla="*/ 102744 w 1072623"/>
              <a:gd name="connsiteY1" fmla="*/ 40677 h 1400546"/>
              <a:gd name="connsiteX2" fmla="*/ 308519 w 1072623"/>
              <a:gd name="connsiteY2" fmla="*/ 545354 h 1400546"/>
              <a:gd name="connsiteX3" fmla="*/ 372102 w 1072623"/>
              <a:gd name="connsiteY3" fmla="*/ 1241589 h 1400546"/>
              <a:gd name="connsiteX4" fmla="*/ 890130 w 1072623"/>
              <a:gd name="connsiteY4" fmla="*/ 1359869 h 1400546"/>
              <a:gd name="connsiteX5" fmla="*/ 988566 w 1072623"/>
              <a:gd name="connsiteY5" fmla="*/ 997526 h 1400546"/>
              <a:gd name="connsiteX6" fmla="*/ 924985 w 1072623"/>
              <a:gd name="connsiteY6" fmla="*/ 301292 h 1400546"/>
              <a:gd name="connsiteX0" fmla="*/ 770897 w 892853"/>
              <a:gd name="connsiteY0" fmla="*/ 224904 h 1324158"/>
              <a:gd name="connsiteX1" fmla="*/ 102744 w 892853"/>
              <a:gd name="connsiteY1" fmla="*/ 40677 h 1324158"/>
              <a:gd name="connsiteX2" fmla="*/ 154431 w 892853"/>
              <a:gd name="connsiteY2" fmla="*/ 468966 h 1324158"/>
              <a:gd name="connsiteX3" fmla="*/ 218014 w 892853"/>
              <a:gd name="connsiteY3" fmla="*/ 1165201 h 1324158"/>
              <a:gd name="connsiteX4" fmla="*/ 736042 w 892853"/>
              <a:gd name="connsiteY4" fmla="*/ 1283481 h 1324158"/>
              <a:gd name="connsiteX5" fmla="*/ 834478 w 892853"/>
              <a:gd name="connsiteY5" fmla="*/ 921138 h 1324158"/>
              <a:gd name="connsiteX6" fmla="*/ 770897 w 892853"/>
              <a:gd name="connsiteY6" fmla="*/ 224904 h 1324158"/>
              <a:gd name="connsiteX0" fmla="*/ 742609 w 864565"/>
              <a:gd name="connsiteY0" fmla="*/ 250681 h 1349935"/>
              <a:gd name="connsiteX1" fmla="*/ 74456 w 864565"/>
              <a:gd name="connsiteY1" fmla="*/ 66454 h 1349935"/>
              <a:gd name="connsiteX2" fmla="*/ 295875 w 864565"/>
              <a:gd name="connsiteY2" fmla="*/ 649408 h 1349935"/>
              <a:gd name="connsiteX3" fmla="*/ 189726 w 864565"/>
              <a:gd name="connsiteY3" fmla="*/ 1190978 h 1349935"/>
              <a:gd name="connsiteX4" fmla="*/ 707754 w 864565"/>
              <a:gd name="connsiteY4" fmla="*/ 1309258 h 1349935"/>
              <a:gd name="connsiteX5" fmla="*/ 806190 w 864565"/>
              <a:gd name="connsiteY5" fmla="*/ 946915 h 1349935"/>
              <a:gd name="connsiteX6" fmla="*/ 742609 w 864565"/>
              <a:gd name="connsiteY6" fmla="*/ 250681 h 1349935"/>
              <a:gd name="connsiteX0" fmla="*/ 793428 w 915384"/>
              <a:gd name="connsiteY0" fmla="*/ 243468 h 1342722"/>
              <a:gd name="connsiteX1" fmla="*/ 125275 w 915384"/>
              <a:gd name="connsiteY1" fmla="*/ 59241 h 1342722"/>
              <a:gd name="connsiteX2" fmla="*/ 41776 w 915384"/>
              <a:gd name="connsiteY2" fmla="*/ 598916 h 1342722"/>
              <a:gd name="connsiteX3" fmla="*/ 240545 w 915384"/>
              <a:gd name="connsiteY3" fmla="*/ 1183765 h 1342722"/>
              <a:gd name="connsiteX4" fmla="*/ 758573 w 915384"/>
              <a:gd name="connsiteY4" fmla="*/ 1302045 h 1342722"/>
              <a:gd name="connsiteX5" fmla="*/ 857009 w 915384"/>
              <a:gd name="connsiteY5" fmla="*/ 939702 h 1342722"/>
              <a:gd name="connsiteX6" fmla="*/ 793428 w 915384"/>
              <a:gd name="connsiteY6" fmla="*/ 243468 h 1342722"/>
              <a:gd name="connsiteX0" fmla="*/ 793428 w 923009"/>
              <a:gd name="connsiteY0" fmla="*/ 243468 h 1361918"/>
              <a:gd name="connsiteX1" fmla="*/ 125275 w 923009"/>
              <a:gd name="connsiteY1" fmla="*/ 59241 h 1361918"/>
              <a:gd name="connsiteX2" fmla="*/ 41776 w 923009"/>
              <a:gd name="connsiteY2" fmla="*/ 598916 h 1361918"/>
              <a:gd name="connsiteX3" fmla="*/ 240545 w 923009"/>
              <a:gd name="connsiteY3" fmla="*/ 1183765 h 1361918"/>
              <a:gd name="connsiteX4" fmla="*/ 758573 w 923009"/>
              <a:gd name="connsiteY4" fmla="*/ 1302045 h 1361918"/>
              <a:gd name="connsiteX5" fmla="*/ 902760 w 923009"/>
              <a:gd name="connsiteY5" fmla="*/ 824529 h 1361918"/>
              <a:gd name="connsiteX6" fmla="*/ 793428 w 923009"/>
              <a:gd name="connsiteY6" fmla="*/ 243468 h 136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009" h="1361918">
                <a:moveTo>
                  <a:pt x="793428" y="243468"/>
                </a:moveTo>
                <a:cubicBezTo>
                  <a:pt x="663847" y="115920"/>
                  <a:pt x="250550" y="0"/>
                  <a:pt x="125275" y="59241"/>
                </a:cubicBezTo>
                <a:cubicBezTo>
                  <a:pt x="0" y="118482"/>
                  <a:pt x="22564" y="411495"/>
                  <a:pt x="41776" y="598916"/>
                </a:cubicBezTo>
                <a:cubicBezTo>
                  <a:pt x="60988" y="786337"/>
                  <a:pt x="121079" y="1066577"/>
                  <a:pt x="240545" y="1183765"/>
                </a:cubicBezTo>
                <a:cubicBezTo>
                  <a:pt x="360011" y="1300953"/>
                  <a:pt x="648204" y="1361918"/>
                  <a:pt x="758573" y="1302045"/>
                </a:cubicBezTo>
                <a:cubicBezTo>
                  <a:pt x="868942" y="1242172"/>
                  <a:pt x="896951" y="1000958"/>
                  <a:pt x="902760" y="824529"/>
                </a:cubicBezTo>
                <a:cubicBezTo>
                  <a:pt x="908569" y="648100"/>
                  <a:pt x="923009" y="371016"/>
                  <a:pt x="793428" y="243468"/>
                </a:cubicBezTo>
                <a:close/>
              </a:path>
            </a:pathLst>
          </a:custGeom>
          <a:gradFill flip="none" rotWithShape="1">
            <a:gsLst>
              <a:gs pos="16000">
                <a:sysClr val="window" lastClr="FFFFFF"/>
              </a:gs>
              <a:gs pos="44000">
                <a:srgbClr val="9BBB59">
                  <a:lumMod val="50000"/>
                </a:srgbClr>
              </a:gs>
              <a:gs pos="98000">
                <a:sysClr val="windowText" lastClr="000000"/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3" name="Gruppieren 182"/>
          <p:cNvGrpSpPr/>
          <p:nvPr/>
        </p:nvGrpSpPr>
        <p:grpSpPr>
          <a:xfrm>
            <a:off x="5919355" y="2234219"/>
            <a:ext cx="3167495" cy="1729047"/>
            <a:chOff x="5919355" y="2234219"/>
            <a:chExt cx="3167495" cy="1729047"/>
          </a:xfrm>
        </p:grpSpPr>
        <p:sp>
          <p:nvSpPr>
            <p:cNvPr id="184" name="Rectangle 409"/>
            <p:cNvSpPr/>
            <p:nvPr/>
          </p:nvSpPr>
          <p:spPr>
            <a:xfrm>
              <a:off x="5919355" y="2234219"/>
              <a:ext cx="3167495" cy="1729047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5" name="Group 303"/>
            <p:cNvGrpSpPr/>
            <p:nvPr/>
          </p:nvGrpSpPr>
          <p:grpSpPr>
            <a:xfrm>
              <a:off x="6096000" y="2924175"/>
              <a:ext cx="2711078" cy="932192"/>
              <a:chOff x="3133072" y="4296586"/>
              <a:chExt cx="2744650" cy="900330"/>
            </a:xfrm>
          </p:grpSpPr>
          <p:sp>
            <p:nvSpPr>
              <p:cNvPr id="214" name="Freeform 541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Freeform 542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Freeform 543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Freeform 544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6" name="TextBox 550"/>
            <p:cNvSpPr txBox="1"/>
            <p:nvPr/>
          </p:nvSpPr>
          <p:spPr>
            <a:xfrm>
              <a:off x="7203689" y="3368693"/>
              <a:ext cx="8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1100" b="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87" name="TextBox 551"/>
            <p:cNvSpPr txBox="1"/>
            <p:nvPr/>
          </p:nvSpPr>
          <p:spPr>
            <a:xfrm>
              <a:off x="6308498" y="3564078"/>
              <a:ext cx="26566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0" u="sng" smtClean="0">
                  <a:latin typeface="Tw Cen MT Condensed Extra Bold" pitchFamily="34" charset="0"/>
                </a:rPr>
                <a:t>increased beta-aggregates</a:t>
              </a:r>
              <a:endParaRPr lang="en-US" sz="1050" b="0" u="sng" dirty="0">
                <a:latin typeface="Tw Cen MT Condensed Extra Bold" pitchFamily="34" charset="0"/>
              </a:endParaRPr>
            </a:p>
          </p:txBody>
        </p:sp>
        <p:grpSp>
          <p:nvGrpSpPr>
            <p:cNvPr id="188" name="Group 309"/>
            <p:cNvGrpSpPr/>
            <p:nvPr/>
          </p:nvGrpSpPr>
          <p:grpSpPr>
            <a:xfrm>
              <a:off x="6276975" y="2829401"/>
              <a:ext cx="2478235" cy="751999"/>
              <a:chOff x="3268641" y="4199947"/>
              <a:chExt cx="2508923" cy="726297"/>
            </a:xfrm>
          </p:grpSpPr>
          <p:sp>
            <p:nvSpPr>
              <p:cNvPr id="210" name="Freeform 558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 559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 560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Freeform 561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9" name="Group 332"/>
            <p:cNvGrpSpPr/>
            <p:nvPr/>
          </p:nvGrpSpPr>
          <p:grpSpPr>
            <a:xfrm>
              <a:off x="6172200" y="2667000"/>
              <a:ext cx="2711078" cy="932192"/>
              <a:chOff x="3133072" y="4296586"/>
              <a:chExt cx="2744650" cy="900330"/>
            </a:xfrm>
          </p:grpSpPr>
          <p:sp>
            <p:nvSpPr>
              <p:cNvPr id="206" name="Freeform 176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Freeform 177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 178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 179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0" name="Group 337"/>
            <p:cNvGrpSpPr/>
            <p:nvPr/>
          </p:nvGrpSpPr>
          <p:grpSpPr>
            <a:xfrm>
              <a:off x="6175783" y="2531748"/>
              <a:ext cx="2711078" cy="932192"/>
              <a:chOff x="3133072" y="4296586"/>
              <a:chExt cx="2744650" cy="900330"/>
            </a:xfrm>
          </p:grpSpPr>
          <p:sp>
            <p:nvSpPr>
              <p:cNvPr id="202" name="Freeform 181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 182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4" name="Freeform 183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 184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1" name="Group 302"/>
            <p:cNvGrpSpPr/>
            <p:nvPr/>
          </p:nvGrpSpPr>
          <p:grpSpPr>
            <a:xfrm>
              <a:off x="6315075" y="2428875"/>
              <a:ext cx="2478235" cy="751999"/>
              <a:chOff x="3268641" y="4199947"/>
              <a:chExt cx="2508923" cy="726297"/>
            </a:xfrm>
          </p:grpSpPr>
          <p:sp>
            <p:nvSpPr>
              <p:cNvPr id="197" name="Freeform 546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 547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 548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0" name="Freeform 549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314"/>
            <p:cNvGrpSpPr/>
            <p:nvPr/>
          </p:nvGrpSpPr>
          <p:grpSpPr>
            <a:xfrm>
              <a:off x="6200775" y="2257425"/>
              <a:ext cx="2711078" cy="932192"/>
              <a:chOff x="3133072" y="4296586"/>
              <a:chExt cx="2744650" cy="900330"/>
            </a:xfrm>
          </p:grpSpPr>
          <p:sp>
            <p:nvSpPr>
              <p:cNvPr id="193" name="Freeform 563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Freeform 564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 565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 566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820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407"/>
          <p:cNvSpPr/>
          <p:nvPr/>
        </p:nvSpPr>
        <p:spPr>
          <a:xfrm>
            <a:off x="95250" y="4071331"/>
            <a:ext cx="2656609" cy="2053244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1" name="Rectangle 410"/>
          <p:cNvSpPr/>
          <p:nvPr/>
        </p:nvSpPr>
        <p:spPr>
          <a:xfrm>
            <a:off x="95250" y="2234219"/>
            <a:ext cx="2656609" cy="172904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1127112" y="2534374"/>
            <a:ext cx="784203" cy="34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mtClean="0">
                <a:latin typeface="Tw Cen MT Condensed" pitchFamily="34" charset="0"/>
              </a:rPr>
              <a:t>CC partner</a:t>
            </a:r>
            <a:endParaRPr lang="en-US" sz="1100">
              <a:latin typeface="Tw Cen MT Condensed" pitchFamily="34" charset="0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789329" y="4430543"/>
            <a:ext cx="1016736" cy="34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mtClean="0">
                <a:latin typeface="Tw Cen MT Condensed" pitchFamily="34" charset="0"/>
              </a:rPr>
              <a:t>non-CC partner</a:t>
            </a:r>
            <a:endParaRPr lang="en-US" sz="1100">
              <a:latin typeface="Tw Cen MT Condensed" pitchFamily="34" charset="0"/>
            </a:endParaRPr>
          </a:p>
        </p:txBody>
      </p:sp>
      <p:sp>
        <p:nvSpPr>
          <p:cNvPr id="459" name="Freeform 458"/>
          <p:cNvSpPr/>
          <p:nvPr/>
        </p:nvSpPr>
        <p:spPr>
          <a:xfrm rot="8444491">
            <a:off x="1034535" y="4682586"/>
            <a:ext cx="817617" cy="868649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8466 w 1098929"/>
              <a:gd name="connsiteY0" fmla="*/ 147099 h 1097919"/>
              <a:gd name="connsiteX1" fmla="*/ 96803 w 1098929"/>
              <a:gd name="connsiteY1" fmla="*/ 43732 h 1097919"/>
              <a:gd name="connsiteX2" fmla="*/ 17290 w 1098929"/>
              <a:gd name="connsiteY2" fmla="*/ 409492 h 1097919"/>
              <a:gd name="connsiteX3" fmla="*/ 200545 w 1098929"/>
              <a:gd name="connsiteY3" fmla="*/ 926586 h 1097919"/>
              <a:gd name="connsiteX4" fmla="*/ 718573 w 1098929"/>
              <a:gd name="connsiteY4" fmla="*/ 1044866 h 1097919"/>
              <a:gd name="connsiteX5" fmla="*/ 1058911 w 1098929"/>
              <a:gd name="connsiteY5" fmla="*/ 608275 h 1097919"/>
              <a:gd name="connsiteX6" fmla="*/ 478466 w 1098929"/>
              <a:gd name="connsiteY6" fmla="*/ 147099 h 1097919"/>
              <a:gd name="connsiteX0" fmla="*/ 478466 w 857027"/>
              <a:gd name="connsiteY0" fmla="*/ 147099 h 1085543"/>
              <a:gd name="connsiteX1" fmla="*/ 96803 w 857027"/>
              <a:gd name="connsiteY1" fmla="*/ 43732 h 1085543"/>
              <a:gd name="connsiteX2" fmla="*/ 17290 w 857027"/>
              <a:gd name="connsiteY2" fmla="*/ 409492 h 1085543"/>
              <a:gd name="connsiteX3" fmla="*/ 200545 w 857027"/>
              <a:gd name="connsiteY3" fmla="*/ 926586 h 1085543"/>
              <a:gd name="connsiteX4" fmla="*/ 718573 w 857027"/>
              <a:gd name="connsiteY4" fmla="*/ 1044866 h 1085543"/>
              <a:gd name="connsiteX5" fmla="*/ 817009 w 857027"/>
              <a:gd name="connsiteY5" fmla="*/ 682523 h 1085543"/>
              <a:gd name="connsiteX6" fmla="*/ 478466 w 857027"/>
              <a:gd name="connsiteY6" fmla="*/ 147099 h 1085543"/>
              <a:gd name="connsiteX0" fmla="*/ 779316 w 899350"/>
              <a:gd name="connsiteY0" fmla="*/ 106465 h 1205719"/>
              <a:gd name="connsiteX1" fmla="*/ 122691 w 899350"/>
              <a:gd name="connsiteY1" fmla="*/ 163908 h 1205719"/>
              <a:gd name="connsiteX2" fmla="*/ 43178 w 899350"/>
              <a:gd name="connsiteY2" fmla="*/ 529668 h 1205719"/>
              <a:gd name="connsiteX3" fmla="*/ 226433 w 899350"/>
              <a:gd name="connsiteY3" fmla="*/ 1046762 h 1205719"/>
              <a:gd name="connsiteX4" fmla="*/ 744461 w 899350"/>
              <a:gd name="connsiteY4" fmla="*/ 1165042 h 1205719"/>
              <a:gd name="connsiteX5" fmla="*/ 842897 w 899350"/>
              <a:gd name="connsiteY5" fmla="*/ 802699 h 1205719"/>
              <a:gd name="connsiteX6" fmla="*/ 779316 w 899350"/>
              <a:gd name="connsiteY6" fmla="*/ 106465 h 1205719"/>
              <a:gd name="connsiteX0" fmla="*/ 944931 w 1092567"/>
              <a:gd name="connsiteY0" fmla="*/ 331149 h 1430403"/>
              <a:gd name="connsiteX1" fmla="*/ 122690 w 1092567"/>
              <a:gd name="connsiteY1" fmla="*/ 70534 h 1430403"/>
              <a:gd name="connsiteX2" fmla="*/ 208793 w 1092567"/>
              <a:gd name="connsiteY2" fmla="*/ 754352 h 1430403"/>
              <a:gd name="connsiteX3" fmla="*/ 392048 w 1092567"/>
              <a:gd name="connsiteY3" fmla="*/ 1271446 h 1430403"/>
              <a:gd name="connsiteX4" fmla="*/ 910076 w 1092567"/>
              <a:gd name="connsiteY4" fmla="*/ 1389726 h 1430403"/>
              <a:gd name="connsiteX5" fmla="*/ 1008512 w 1092567"/>
              <a:gd name="connsiteY5" fmla="*/ 1027383 h 1430403"/>
              <a:gd name="connsiteX6" fmla="*/ 944931 w 1092567"/>
              <a:gd name="connsiteY6" fmla="*/ 331149 h 1430403"/>
              <a:gd name="connsiteX0" fmla="*/ 924985 w 1072623"/>
              <a:gd name="connsiteY0" fmla="*/ 301292 h 1400546"/>
              <a:gd name="connsiteX1" fmla="*/ 102744 w 1072623"/>
              <a:gd name="connsiteY1" fmla="*/ 40677 h 1400546"/>
              <a:gd name="connsiteX2" fmla="*/ 308519 w 1072623"/>
              <a:gd name="connsiteY2" fmla="*/ 545354 h 1400546"/>
              <a:gd name="connsiteX3" fmla="*/ 372102 w 1072623"/>
              <a:gd name="connsiteY3" fmla="*/ 1241589 h 1400546"/>
              <a:gd name="connsiteX4" fmla="*/ 890130 w 1072623"/>
              <a:gd name="connsiteY4" fmla="*/ 1359869 h 1400546"/>
              <a:gd name="connsiteX5" fmla="*/ 988566 w 1072623"/>
              <a:gd name="connsiteY5" fmla="*/ 997526 h 1400546"/>
              <a:gd name="connsiteX6" fmla="*/ 924985 w 1072623"/>
              <a:gd name="connsiteY6" fmla="*/ 301292 h 1400546"/>
              <a:gd name="connsiteX0" fmla="*/ 770897 w 892853"/>
              <a:gd name="connsiteY0" fmla="*/ 224904 h 1324158"/>
              <a:gd name="connsiteX1" fmla="*/ 102744 w 892853"/>
              <a:gd name="connsiteY1" fmla="*/ 40677 h 1324158"/>
              <a:gd name="connsiteX2" fmla="*/ 154431 w 892853"/>
              <a:gd name="connsiteY2" fmla="*/ 468966 h 1324158"/>
              <a:gd name="connsiteX3" fmla="*/ 218014 w 892853"/>
              <a:gd name="connsiteY3" fmla="*/ 1165201 h 1324158"/>
              <a:gd name="connsiteX4" fmla="*/ 736042 w 892853"/>
              <a:gd name="connsiteY4" fmla="*/ 1283481 h 1324158"/>
              <a:gd name="connsiteX5" fmla="*/ 834478 w 892853"/>
              <a:gd name="connsiteY5" fmla="*/ 921138 h 1324158"/>
              <a:gd name="connsiteX6" fmla="*/ 770897 w 892853"/>
              <a:gd name="connsiteY6" fmla="*/ 224904 h 1324158"/>
              <a:gd name="connsiteX0" fmla="*/ 742609 w 864565"/>
              <a:gd name="connsiteY0" fmla="*/ 250681 h 1349935"/>
              <a:gd name="connsiteX1" fmla="*/ 74456 w 864565"/>
              <a:gd name="connsiteY1" fmla="*/ 66454 h 1349935"/>
              <a:gd name="connsiteX2" fmla="*/ 295875 w 864565"/>
              <a:gd name="connsiteY2" fmla="*/ 649408 h 1349935"/>
              <a:gd name="connsiteX3" fmla="*/ 189726 w 864565"/>
              <a:gd name="connsiteY3" fmla="*/ 1190978 h 1349935"/>
              <a:gd name="connsiteX4" fmla="*/ 707754 w 864565"/>
              <a:gd name="connsiteY4" fmla="*/ 1309258 h 1349935"/>
              <a:gd name="connsiteX5" fmla="*/ 806190 w 864565"/>
              <a:gd name="connsiteY5" fmla="*/ 946915 h 1349935"/>
              <a:gd name="connsiteX6" fmla="*/ 742609 w 864565"/>
              <a:gd name="connsiteY6" fmla="*/ 250681 h 1349935"/>
              <a:gd name="connsiteX0" fmla="*/ 793428 w 915384"/>
              <a:gd name="connsiteY0" fmla="*/ 243468 h 1342722"/>
              <a:gd name="connsiteX1" fmla="*/ 125275 w 915384"/>
              <a:gd name="connsiteY1" fmla="*/ 59241 h 1342722"/>
              <a:gd name="connsiteX2" fmla="*/ 41776 w 915384"/>
              <a:gd name="connsiteY2" fmla="*/ 598916 h 1342722"/>
              <a:gd name="connsiteX3" fmla="*/ 240545 w 915384"/>
              <a:gd name="connsiteY3" fmla="*/ 1183765 h 1342722"/>
              <a:gd name="connsiteX4" fmla="*/ 758573 w 915384"/>
              <a:gd name="connsiteY4" fmla="*/ 1302045 h 1342722"/>
              <a:gd name="connsiteX5" fmla="*/ 857009 w 915384"/>
              <a:gd name="connsiteY5" fmla="*/ 939702 h 1342722"/>
              <a:gd name="connsiteX6" fmla="*/ 793428 w 915384"/>
              <a:gd name="connsiteY6" fmla="*/ 243468 h 1342722"/>
              <a:gd name="connsiteX0" fmla="*/ 793428 w 923009"/>
              <a:gd name="connsiteY0" fmla="*/ 243468 h 1361918"/>
              <a:gd name="connsiteX1" fmla="*/ 125275 w 923009"/>
              <a:gd name="connsiteY1" fmla="*/ 59241 h 1361918"/>
              <a:gd name="connsiteX2" fmla="*/ 41776 w 923009"/>
              <a:gd name="connsiteY2" fmla="*/ 598916 h 1361918"/>
              <a:gd name="connsiteX3" fmla="*/ 240545 w 923009"/>
              <a:gd name="connsiteY3" fmla="*/ 1183765 h 1361918"/>
              <a:gd name="connsiteX4" fmla="*/ 758573 w 923009"/>
              <a:gd name="connsiteY4" fmla="*/ 1302045 h 1361918"/>
              <a:gd name="connsiteX5" fmla="*/ 902760 w 923009"/>
              <a:gd name="connsiteY5" fmla="*/ 824529 h 1361918"/>
              <a:gd name="connsiteX6" fmla="*/ 793428 w 923009"/>
              <a:gd name="connsiteY6" fmla="*/ 243468 h 136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009" h="1361918">
                <a:moveTo>
                  <a:pt x="793428" y="243468"/>
                </a:moveTo>
                <a:cubicBezTo>
                  <a:pt x="663847" y="115920"/>
                  <a:pt x="250550" y="0"/>
                  <a:pt x="125275" y="59241"/>
                </a:cubicBezTo>
                <a:cubicBezTo>
                  <a:pt x="0" y="118482"/>
                  <a:pt x="22564" y="411495"/>
                  <a:pt x="41776" y="598916"/>
                </a:cubicBezTo>
                <a:cubicBezTo>
                  <a:pt x="60988" y="786337"/>
                  <a:pt x="121079" y="1066577"/>
                  <a:pt x="240545" y="1183765"/>
                </a:cubicBezTo>
                <a:cubicBezTo>
                  <a:pt x="360011" y="1300953"/>
                  <a:pt x="648204" y="1361918"/>
                  <a:pt x="758573" y="1302045"/>
                </a:cubicBezTo>
                <a:cubicBezTo>
                  <a:pt x="868942" y="1242172"/>
                  <a:pt x="896951" y="1000958"/>
                  <a:pt x="902760" y="824529"/>
                </a:cubicBezTo>
                <a:cubicBezTo>
                  <a:pt x="908569" y="648100"/>
                  <a:pt x="923009" y="371016"/>
                  <a:pt x="793428" y="243468"/>
                </a:cubicBezTo>
                <a:close/>
              </a:path>
            </a:pathLst>
          </a:custGeom>
          <a:gradFill flip="none" rotWithShape="1">
            <a:gsLst>
              <a:gs pos="16000">
                <a:sysClr val="window" lastClr="FFFFFF"/>
              </a:gs>
              <a:gs pos="44000">
                <a:srgbClr val="9BBB59">
                  <a:lumMod val="50000"/>
                </a:srgbClr>
              </a:gs>
              <a:gs pos="98000">
                <a:sysClr val="windowText" lastClr="000000"/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4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9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1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2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9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2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08" name="Freeform 97"/>
          <p:cNvSpPr/>
          <p:nvPr/>
        </p:nvSpPr>
        <p:spPr>
          <a:xfrm rot="10363644">
            <a:off x="133599" y="2705188"/>
            <a:ext cx="573723" cy="632014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4305 w 1094768"/>
              <a:gd name="connsiteY0" fmla="*/ 72896 h 1010419"/>
              <a:gd name="connsiteX1" fmla="*/ 211172 w 1094768"/>
              <a:gd name="connsiteY1" fmla="*/ 96693 h 1010419"/>
              <a:gd name="connsiteX2" fmla="*/ 13129 w 1094768"/>
              <a:gd name="connsiteY2" fmla="*/ 335289 h 1010419"/>
              <a:gd name="connsiteX3" fmla="*/ 132399 w 1094768"/>
              <a:gd name="connsiteY3" fmla="*/ 772611 h 1010419"/>
              <a:gd name="connsiteX4" fmla="*/ 714412 w 1094768"/>
              <a:gd name="connsiteY4" fmla="*/ 970663 h 1010419"/>
              <a:gd name="connsiteX5" fmla="*/ 1054750 w 1094768"/>
              <a:gd name="connsiteY5" fmla="*/ 534072 h 1010419"/>
              <a:gd name="connsiteX6" fmla="*/ 474305 w 1094768"/>
              <a:gd name="connsiteY6" fmla="*/ 72896 h 1010419"/>
              <a:gd name="connsiteX0" fmla="*/ 464785 w 1085248"/>
              <a:gd name="connsiteY0" fmla="*/ 72896 h 1030351"/>
              <a:gd name="connsiteX1" fmla="*/ 201652 w 1085248"/>
              <a:gd name="connsiteY1" fmla="*/ 96693 h 1030351"/>
              <a:gd name="connsiteX2" fmla="*/ 3609 w 1085248"/>
              <a:gd name="connsiteY2" fmla="*/ 335289 h 1030351"/>
              <a:gd name="connsiteX3" fmla="*/ 179999 w 1085248"/>
              <a:gd name="connsiteY3" fmla="*/ 892201 h 1030351"/>
              <a:gd name="connsiteX4" fmla="*/ 704892 w 1085248"/>
              <a:gd name="connsiteY4" fmla="*/ 970663 h 1030351"/>
              <a:gd name="connsiteX5" fmla="*/ 1045230 w 1085248"/>
              <a:gd name="connsiteY5" fmla="*/ 534072 h 1030351"/>
              <a:gd name="connsiteX6" fmla="*/ 464785 w 1085248"/>
              <a:gd name="connsiteY6" fmla="*/ 72896 h 1030351"/>
              <a:gd name="connsiteX0" fmla="*/ 387023 w 1007486"/>
              <a:gd name="connsiteY0" fmla="*/ 72896 h 1030351"/>
              <a:gd name="connsiteX1" fmla="*/ 123890 w 1007486"/>
              <a:gd name="connsiteY1" fmla="*/ 96693 h 1030351"/>
              <a:gd name="connsiteX2" fmla="*/ 13707 w 1007486"/>
              <a:gd name="connsiteY2" fmla="*/ 378410 h 1030351"/>
              <a:gd name="connsiteX3" fmla="*/ 102237 w 1007486"/>
              <a:gd name="connsiteY3" fmla="*/ 892201 h 1030351"/>
              <a:gd name="connsiteX4" fmla="*/ 627130 w 1007486"/>
              <a:gd name="connsiteY4" fmla="*/ 970663 h 1030351"/>
              <a:gd name="connsiteX5" fmla="*/ 967468 w 1007486"/>
              <a:gd name="connsiteY5" fmla="*/ 534072 h 1030351"/>
              <a:gd name="connsiteX6" fmla="*/ 387023 w 1007486"/>
              <a:gd name="connsiteY6" fmla="*/ 72896 h 1030351"/>
              <a:gd name="connsiteX0" fmla="*/ 387023 w 1035172"/>
              <a:gd name="connsiteY0" fmla="*/ 72896 h 990910"/>
              <a:gd name="connsiteX1" fmla="*/ 123890 w 1035172"/>
              <a:gd name="connsiteY1" fmla="*/ 96693 h 990910"/>
              <a:gd name="connsiteX2" fmla="*/ 13707 w 1035172"/>
              <a:gd name="connsiteY2" fmla="*/ 378410 h 990910"/>
              <a:gd name="connsiteX3" fmla="*/ 102237 w 1035172"/>
              <a:gd name="connsiteY3" fmla="*/ 892201 h 990910"/>
              <a:gd name="connsiteX4" fmla="*/ 627130 w 1035172"/>
              <a:gd name="connsiteY4" fmla="*/ 970663 h 990910"/>
              <a:gd name="connsiteX5" fmla="*/ 793245 w 1035172"/>
              <a:gd name="connsiteY5" fmla="*/ 843416 h 990910"/>
              <a:gd name="connsiteX6" fmla="*/ 967468 w 1035172"/>
              <a:gd name="connsiteY6" fmla="*/ 534072 h 990910"/>
              <a:gd name="connsiteX7" fmla="*/ 387023 w 1035172"/>
              <a:gd name="connsiteY7" fmla="*/ 72896 h 99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5172" h="990910">
                <a:moveTo>
                  <a:pt x="387023" y="72896"/>
                </a:moveTo>
                <a:cubicBezTo>
                  <a:pt x="246427" y="0"/>
                  <a:pt x="186109" y="45774"/>
                  <a:pt x="123890" y="96693"/>
                </a:cubicBezTo>
                <a:cubicBezTo>
                  <a:pt x="61671" y="147612"/>
                  <a:pt x="17316" y="245825"/>
                  <a:pt x="13707" y="378410"/>
                </a:cubicBezTo>
                <a:cubicBezTo>
                  <a:pt x="10098" y="510995"/>
                  <a:pt x="0" y="793492"/>
                  <a:pt x="102237" y="892201"/>
                </a:cubicBezTo>
                <a:cubicBezTo>
                  <a:pt x="204474" y="990910"/>
                  <a:pt x="511962" y="978794"/>
                  <a:pt x="627130" y="970663"/>
                </a:cubicBezTo>
                <a:cubicBezTo>
                  <a:pt x="742298" y="962532"/>
                  <a:pt x="736522" y="916181"/>
                  <a:pt x="793245" y="843416"/>
                </a:cubicBezTo>
                <a:cubicBezTo>
                  <a:pt x="849968" y="770651"/>
                  <a:pt x="1035172" y="662492"/>
                  <a:pt x="967468" y="534072"/>
                </a:cubicBezTo>
                <a:cubicBezTo>
                  <a:pt x="899764" y="405652"/>
                  <a:pt x="527619" y="145792"/>
                  <a:pt x="387023" y="72896"/>
                </a:cubicBezTo>
                <a:close/>
              </a:path>
            </a:pathLst>
          </a:custGeom>
          <a:gradFill flip="none" rotWithShape="1">
            <a:gsLst>
              <a:gs pos="16000">
                <a:srgbClr val="2D2D8A">
                  <a:lumMod val="20000"/>
                  <a:lumOff val="80000"/>
                </a:srgbClr>
              </a:gs>
              <a:gs pos="44000">
                <a:srgbClr val="2D2D8A">
                  <a:lumMod val="75000"/>
                </a:srgbClr>
              </a:gs>
              <a:gs pos="98000">
                <a:srgbClr val="000000">
                  <a:lumMod val="95000"/>
                  <a:lumOff val="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60"/>
          <p:cNvGrpSpPr/>
          <p:nvPr/>
        </p:nvGrpSpPr>
        <p:grpSpPr>
          <a:xfrm rot="290117">
            <a:off x="636692" y="2853862"/>
            <a:ext cx="1461278" cy="336376"/>
            <a:chOff x="4222411" y="1076984"/>
            <a:chExt cx="1479374" cy="324879"/>
          </a:xfrm>
        </p:grpSpPr>
        <p:grpSp>
          <p:nvGrpSpPr>
            <p:cNvPr id="26" name="Group 209"/>
            <p:cNvGrpSpPr/>
            <p:nvPr/>
          </p:nvGrpSpPr>
          <p:grpSpPr>
            <a:xfrm>
              <a:off x="4222411" y="1084241"/>
              <a:ext cx="775433" cy="317622"/>
              <a:chOff x="4222411" y="1084241"/>
              <a:chExt cx="775433" cy="317622"/>
            </a:xfrm>
          </p:grpSpPr>
          <p:grpSp>
            <p:nvGrpSpPr>
              <p:cNvPr id="27" name="Group 201"/>
              <p:cNvGrpSpPr/>
              <p:nvPr/>
            </p:nvGrpSpPr>
            <p:grpSpPr>
              <a:xfrm>
                <a:off x="4222411" y="1127783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28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38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9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36" name="Freeform 535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536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" name="Group 202"/>
              <p:cNvGrpSpPr/>
              <p:nvPr/>
            </p:nvGrpSpPr>
            <p:grpSpPr>
              <a:xfrm rot="508679">
                <a:off x="4570753" y="1084241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31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32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63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30" name="Freeform 529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64" name="Group 210"/>
            <p:cNvGrpSpPr/>
            <p:nvPr/>
          </p:nvGrpSpPr>
          <p:grpSpPr>
            <a:xfrm rot="836406">
              <a:off x="4926352" y="1076984"/>
              <a:ext cx="775433" cy="317622"/>
              <a:chOff x="4222411" y="1084241"/>
              <a:chExt cx="775433" cy="317622"/>
            </a:xfrm>
          </p:grpSpPr>
          <p:grpSp>
            <p:nvGrpSpPr>
              <p:cNvPr id="476" name="Group 201"/>
              <p:cNvGrpSpPr/>
              <p:nvPr/>
            </p:nvGrpSpPr>
            <p:grpSpPr>
              <a:xfrm>
                <a:off x="4222411" y="1127783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477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24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5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78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22" name="Freeform 521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Freeform 522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9" name="Group 202"/>
              <p:cNvGrpSpPr/>
              <p:nvPr/>
            </p:nvGrpSpPr>
            <p:grpSpPr>
              <a:xfrm rot="508679">
                <a:off x="4570753" y="1084241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480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18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9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81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16" name="Freeform 105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7" name="Freeform 106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540" name="Freeform 129"/>
          <p:cNvSpPr/>
          <p:nvPr/>
        </p:nvSpPr>
        <p:spPr>
          <a:xfrm rot="9519553">
            <a:off x="2008683" y="2849866"/>
            <a:ext cx="603149" cy="691785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265" h="1084622">
                <a:moveTo>
                  <a:pt x="467802" y="147099"/>
                </a:moveTo>
                <a:cubicBezTo>
                  <a:pt x="307451" y="53009"/>
                  <a:pt x="163002" y="0"/>
                  <a:pt x="86139" y="43732"/>
                </a:cubicBezTo>
                <a:cubicBezTo>
                  <a:pt x="9276" y="87464"/>
                  <a:pt x="0" y="275645"/>
                  <a:pt x="6626" y="409492"/>
                </a:cubicBezTo>
                <a:cubicBezTo>
                  <a:pt x="13252" y="543339"/>
                  <a:pt x="9016" y="740918"/>
                  <a:pt x="125896" y="846814"/>
                </a:cubicBezTo>
                <a:cubicBezTo>
                  <a:pt x="242776" y="952710"/>
                  <a:pt x="554184" y="1084622"/>
                  <a:pt x="707909" y="1044866"/>
                </a:cubicBezTo>
                <a:cubicBezTo>
                  <a:pt x="861634" y="1005110"/>
                  <a:pt x="1088265" y="757903"/>
                  <a:pt x="1048247" y="608275"/>
                </a:cubicBezTo>
                <a:cubicBezTo>
                  <a:pt x="1008229" y="458647"/>
                  <a:pt x="628153" y="241190"/>
                  <a:pt x="467802" y="147099"/>
                </a:cubicBezTo>
                <a:close/>
              </a:path>
            </a:pathLst>
          </a:custGeom>
          <a:gradFill flip="none" rotWithShape="1">
            <a:gsLst>
              <a:gs pos="16000">
                <a:srgbClr val="2D2D8A">
                  <a:lumMod val="20000"/>
                  <a:lumOff val="80000"/>
                </a:srgbClr>
              </a:gs>
              <a:gs pos="44000">
                <a:srgbClr val="2D2D8A">
                  <a:lumMod val="75000"/>
                </a:srgbClr>
              </a:gs>
              <a:gs pos="98000">
                <a:srgbClr val="000000">
                  <a:lumMod val="95000"/>
                  <a:lumOff val="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95" name="Group 608"/>
          <p:cNvGrpSpPr/>
          <p:nvPr/>
        </p:nvGrpSpPr>
        <p:grpSpPr>
          <a:xfrm>
            <a:off x="2854036" y="4071331"/>
            <a:ext cx="2963141" cy="2053244"/>
            <a:chOff x="2854036" y="4071331"/>
            <a:chExt cx="2963141" cy="2053244"/>
          </a:xfrm>
        </p:grpSpPr>
        <p:sp>
          <p:nvSpPr>
            <p:cNvPr id="407" name="Rectangle 406"/>
            <p:cNvSpPr/>
            <p:nvPr/>
          </p:nvSpPr>
          <p:spPr>
            <a:xfrm>
              <a:off x="2854036" y="4071331"/>
              <a:ext cx="2963141" cy="2053244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96" name="Group 197"/>
            <p:cNvGrpSpPr/>
            <p:nvPr/>
          </p:nvGrpSpPr>
          <p:grpSpPr>
            <a:xfrm>
              <a:off x="3294003" y="4488017"/>
              <a:ext cx="2162699" cy="897793"/>
              <a:chOff x="3495930" y="2553881"/>
              <a:chExt cx="2189480" cy="867106"/>
            </a:xfrm>
          </p:grpSpPr>
          <p:grpSp>
            <p:nvGrpSpPr>
              <p:cNvPr id="501" name="Group 130"/>
              <p:cNvGrpSpPr/>
              <p:nvPr/>
            </p:nvGrpSpPr>
            <p:grpSpPr>
              <a:xfrm rot="16968161">
                <a:off x="4371986" y="2650048"/>
                <a:ext cx="297814" cy="728036"/>
                <a:chOff x="2041076" y="4193012"/>
                <a:chExt cx="448141" cy="1113734"/>
              </a:xfrm>
            </p:grpSpPr>
            <p:sp>
              <p:nvSpPr>
                <p:cNvPr id="468" name="Freeform 16"/>
                <p:cNvSpPr/>
                <p:nvPr/>
              </p:nvSpPr>
              <p:spPr>
                <a:xfrm rot="20811630">
                  <a:off x="2156515" y="4929420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8"/>
                <p:cNvSpPr/>
                <p:nvPr/>
              </p:nvSpPr>
              <p:spPr>
                <a:xfrm rot="10011630" flipH="1">
                  <a:off x="2187636" y="5045674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59"/>
                <p:cNvSpPr/>
                <p:nvPr/>
              </p:nvSpPr>
              <p:spPr>
                <a:xfrm rot="21045413">
                  <a:off x="2098019" y="4685696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470"/>
                <p:cNvSpPr/>
                <p:nvPr/>
              </p:nvSpPr>
              <p:spPr>
                <a:xfrm rot="10245413" flipH="1">
                  <a:off x="2124611" y="4796791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471"/>
                <p:cNvSpPr/>
                <p:nvPr/>
              </p:nvSpPr>
              <p:spPr>
                <a:xfrm rot="21253314">
                  <a:off x="2062354" y="4442648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472"/>
                <p:cNvSpPr/>
                <p:nvPr/>
              </p:nvSpPr>
              <p:spPr>
                <a:xfrm rot="10453314" flipH="1">
                  <a:off x="2078341" y="4561667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Freeform 473"/>
                <p:cNvSpPr/>
                <p:nvPr/>
              </p:nvSpPr>
              <p:spPr>
                <a:xfrm rot="21527725">
                  <a:off x="2041076" y="4193012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Freeform 474"/>
                <p:cNvSpPr/>
                <p:nvPr/>
              </p:nvSpPr>
              <p:spPr>
                <a:xfrm rot="10727725" flipH="1">
                  <a:off x="2051892" y="4306445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5" name="Freeform 464"/>
              <p:cNvSpPr/>
              <p:nvPr/>
            </p:nvSpPr>
            <p:spPr>
              <a:xfrm rot="18786499" flipV="1">
                <a:off x="4910228" y="2938919"/>
                <a:ext cx="282265" cy="473120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800" h="593254">
                    <a:moveTo>
                      <a:pt x="6350" y="593254"/>
                    </a:moveTo>
                    <a:lnTo>
                      <a:pt x="57150" y="294804"/>
                    </a:lnTo>
                    <a:lnTo>
                      <a:pt x="190500" y="323379"/>
                    </a:lnTo>
                    <a:lnTo>
                      <a:pt x="98425" y="82079"/>
                    </a:lnTo>
                    <a:lnTo>
                      <a:pt x="380772" y="0"/>
                    </a:lnTo>
                    <a:lnTo>
                      <a:pt x="431800" y="78904"/>
                    </a:lnTo>
                    <a:lnTo>
                      <a:pt x="184150" y="145579"/>
                    </a:lnTo>
                    <a:lnTo>
                      <a:pt x="282575" y="386879"/>
                    </a:lnTo>
                    <a:lnTo>
                      <a:pt x="127000" y="380529"/>
                    </a:lnTo>
                    <a:lnTo>
                      <a:pt x="101600" y="564679"/>
                    </a:lnTo>
                    <a:lnTo>
                      <a:pt x="0" y="583729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6" name="Freeform 465"/>
              <p:cNvSpPr/>
              <p:nvPr/>
            </p:nvSpPr>
            <p:spPr>
              <a:xfrm rot="21119756">
                <a:off x="3495930" y="2553881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7" name="Freeform 466"/>
              <p:cNvSpPr/>
              <p:nvPr/>
            </p:nvSpPr>
            <p:spPr>
              <a:xfrm rot="9144589">
                <a:off x="5098705" y="2569387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82" name="Freeform 581"/>
            <p:cNvSpPr/>
            <p:nvPr/>
          </p:nvSpPr>
          <p:spPr>
            <a:xfrm rot="8444491">
              <a:off x="4716811" y="4748232"/>
              <a:ext cx="817617" cy="8686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8466 w 1098929"/>
                <a:gd name="connsiteY0" fmla="*/ 147099 h 1097919"/>
                <a:gd name="connsiteX1" fmla="*/ 96803 w 1098929"/>
                <a:gd name="connsiteY1" fmla="*/ 43732 h 1097919"/>
                <a:gd name="connsiteX2" fmla="*/ 17290 w 1098929"/>
                <a:gd name="connsiteY2" fmla="*/ 409492 h 1097919"/>
                <a:gd name="connsiteX3" fmla="*/ 200545 w 1098929"/>
                <a:gd name="connsiteY3" fmla="*/ 926586 h 1097919"/>
                <a:gd name="connsiteX4" fmla="*/ 718573 w 1098929"/>
                <a:gd name="connsiteY4" fmla="*/ 1044866 h 1097919"/>
                <a:gd name="connsiteX5" fmla="*/ 1058911 w 1098929"/>
                <a:gd name="connsiteY5" fmla="*/ 608275 h 1097919"/>
                <a:gd name="connsiteX6" fmla="*/ 478466 w 1098929"/>
                <a:gd name="connsiteY6" fmla="*/ 147099 h 1097919"/>
                <a:gd name="connsiteX0" fmla="*/ 478466 w 857027"/>
                <a:gd name="connsiteY0" fmla="*/ 147099 h 1085543"/>
                <a:gd name="connsiteX1" fmla="*/ 96803 w 857027"/>
                <a:gd name="connsiteY1" fmla="*/ 43732 h 1085543"/>
                <a:gd name="connsiteX2" fmla="*/ 17290 w 857027"/>
                <a:gd name="connsiteY2" fmla="*/ 409492 h 1085543"/>
                <a:gd name="connsiteX3" fmla="*/ 200545 w 857027"/>
                <a:gd name="connsiteY3" fmla="*/ 926586 h 1085543"/>
                <a:gd name="connsiteX4" fmla="*/ 718573 w 857027"/>
                <a:gd name="connsiteY4" fmla="*/ 1044866 h 1085543"/>
                <a:gd name="connsiteX5" fmla="*/ 817009 w 857027"/>
                <a:gd name="connsiteY5" fmla="*/ 682523 h 1085543"/>
                <a:gd name="connsiteX6" fmla="*/ 478466 w 857027"/>
                <a:gd name="connsiteY6" fmla="*/ 147099 h 1085543"/>
                <a:gd name="connsiteX0" fmla="*/ 779316 w 899350"/>
                <a:gd name="connsiteY0" fmla="*/ 106465 h 1205719"/>
                <a:gd name="connsiteX1" fmla="*/ 122691 w 899350"/>
                <a:gd name="connsiteY1" fmla="*/ 163908 h 1205719"/>
                <a:gd name="connsiteX2" fmla="*/ 43178 w 899350"/>
                <a:gd name="connsiteY2" fmla="*/ 529668 h 1205719"/>
                <a:gd name="connsiteX3" fmla="*/ 226433 w 899350"/>
                <a:gd name="connsiteY3" fmla="*/ 1046762 h 1205719"/>
                <a:gd name="connsiteX4" fmla="*/ 744461 w 899350"/>
                <a:gd name="connsiteY4" fmla="*/ 1165042 h 1205719"/>
                <a:gd name="connsiteX5" fmla="*/ 842897 w 899350"/>
                <a:gd name="connsiteY5" fmla="*/ 802699 h 1205719"/>
                <a:gd name="connsiteX6" fmla="*/ 779316 w 899350"/>
                <a:gd name="connsiteY6" fmla="*/ 106465 h 1205719"/>
                <a:gd name="connsiteX0" fmla="*/ 944931 w 1092567"/>
                <a:gd name="connsiteY0" fmla="*/ 331149 h 1430403"/>
                <a:gd name="connsiteX1" fmla="*/ 122690 w 1092567"/>
                <a:gd name="connsiteY1" fmla="*/ 70534 h 1430403"/>
                <a:gd name="connsiteX2" fmla="*/ 208793 w 1092567"/>
                <a:gd name="connsiteY2" fmla="*/ 754352 h 1430403"/>
                <a:gd name="connsiteX3" fmla="*/ 392048 w 1092567"/>
                <a:gd name="connsiteY3" fmla="*/ 1271446 h 1430403"/>
                <a:gd name="connsiteX4" fmla="*/ 910076 w 1092567"/>
                <a:gd name="connsiteY4" fmla="*/ 1389726 h 1430403"/>
                <a:gd name="connsiteX5" fmla="*/ 1008512 w 1092567"/>
                <a:gd name="connsiteY5" fmla="*/ 1027383 h 1430403"/>
                <a:gd name="connsiteX6" fmla="*/ 944931 w 1092567"/>
                <a:gd name="connsiteY6" fmla="*/ 331149 h 1430403"/>
                <a:gd name="connsiteX0" fmla="*/ 924985 w 1072623"/>
                <a:gd name="connsiteY0" fmla="*/ 301292 h 1400546"/>
                <a:gd name="connsiteX1" fmla="*/ 102744 w 1072623"/>
                <a:gd name="connsiteY1" fmla="*/ 40677 h 1400546"/>
                <a:gd name="connsiteX2" fmla="*/ 308519 w 1072623"/>
                <a:gd name="connsiteY2" fmla="*/ 545354 h 1400546"/>
                <a:gd name="connsiteX3" fmla="*/ 372102 w 1072623"/>
                <a:gd name="connsiteY3" fmla="*/ 1241589 h 1400546"/>
                <a:gd name="connsiteX4" fmla="*/ 890130 w 1072623"/>
                <a:gd name="connsiteY4" fmla="*/ 1359869 h 1400546"/>
                <a:gd name="connsiteX5" fmla="*/ 988566 w 1072623"/>
                <a:gd name="connsiteY5" fmla="*/ 997526 h 1400546"/>
                <a:gd name="connsiteX6" fmla="*/ 924985 w 1072623"/>
                <a:gd name="connsiteY6" fmla="*/ 301292 h 1400546"/>
                <a:gd name="connsiteX0" fmla="*/ 770897 w 892853"/>
                <a:gd name="connsiteY0" fmla="*/ 224904 h 1324158"/>
                <a:gd name="connsiteX1" fmla="*/ 102744 w 892853"/>
                <a:gd name="connsiteY1" fmla="*/ 40677 h 1324158"/>
                <a:gd name="connsiteX2" fmla="*/ 154431 w 892853"/>
                <a:gd name="connsiteY2" fmla="*/ 468966 h 1324158"/>
                <a:gd name="connsiteX3" fmla="*/ 218014 w 892853"/>
                <a:gd name="connsiteY3" fmla="*/ 1165201 h 1324158"/>
                <a:gd name="connsiteX4" fmla="*/ 736042 w 892853"/>
                <a:gd name="connsiteY4" fmla="*/ 1283481 h 1324158"/>
                <a:gd name="connsiteX5" fmla="*/ 834478 w 892853"/>
                <a:gd name="connsiteY5" fmla="*/ 921138 h 1324158"/>
                <a:gd name="connsiteX6" fmla="*/ 770897 w 892853"/>
                <a:gd name="connsiteY6" fmla="*/ 224904 h 1324158"/>
                <a:gd name="connsiteX0" fmla="*/ 742609 w 864565"/>
                <a:gd name="connsiteY0" fmla="*/ 250681 h 1349935"/>
                <a:gd name="connsiteX1" fmla="*/ 74456 w 864565"/>
                <a:gd name="connsiteY1" fmla="*/ 66454 h 1349935"/>
                <a:gd name="connsiteX2" fmla="*/ 295875 w 864565"/>
                <a:gd name="connsiteY2" fmla="*/ 649408 h 1349935"/>
                <a:gd name="connsiteX3" fmla="*/ 189726 w 864565"/>
                <a:gd name="connsiteY3" fmla="*/ 1190978 h 1349935"/>
                <a:gd name="connsiteX4" fmla="*/ 707754 w 864565"/>
                <a:gd name="connsiteY4" fmla="*/ 1309258 h 1349935"/>
                <a:gd name="connsiteX5" fmla="*/ 806190 w 864565"/>
                <a:gd name="connsiteY5" fmla="*/ 946915 h 1349935"/>
                <a:gd name="connsiteX6" fmla="*/ 742609 w 864565"/>
                <a:gd name="connsiteY6" fmla="*/ 250681 h 1349935"/>
                <a:gd name="connsiteX0" fmla="*/ 793428 w 915384"/>
                <a:gd name="connsiteY0" fmla="*/ 243468 h 1342722"/>
                <a:gd name="connsiteX1" fmla="*/ 125275 w 915384"/>
                <a:gd name="connsiteY1" fmla="*/ 59241 h 1342722"/>
                <a:gd name="connsiteX2" fmla="*/ 41776 w 915384"/>
                <a:gd name="connsiteY2" fmla="*/ 598916 h 1342722"/>
                <a:gd name="connsiteX3" fmla="*/ 240545 w 915384"/>
                <a:gd name="connsiteY3" fmla="*/ 1183765 h 1342722"/>
                <a:gd name="connsiteX4" fmla="*/ 758573 w 915384"/>
                <a:gd name="connsiteY4" fmla="*/ 1302045 h 1342722"/>
                <a:gd name="connsiteX5" fmla="*/ 857009 w 915384"/>
                <a:gd name="connsiteY5" fmla="*/ 939702 h 1342722"/>
                <a:gd name="connsiteX6" fmla="*/ 793428 w 915384"/>
                <a:gd name="connsiteY6" fmla="*/ 243468 h 1342722"/>
                <a:gd name="connsiteX0" fmla="*/ 793428 w 923009"/>
                <a:gd name="connsiteY0" fmla="*/ 243468 h 1361918"/>
                <a:gd name="connsiteX1" fmla="*/ 125275 w 923009"/>
                <a:gd name="connsiteY1" fmla="*/ 59241 h 1361918"/>
                <a:gd name="connsiteX2" fmla="*/ 41776 w 923009"/>
                <a:gd name="connsiteY2" fmla="*/ 598916 h 1361918"/>
                <a:gd name="connsiteX3" fmla="*/ 240545 w 923009"/>
                <a:gd name="connsiteY3" fmla="*/ 1183765 h 1361918"/>
                <a:gd name="connsiteX4" fmla="*/ 758573 w 923009"/>
                <a:gd name="connsiteY4" fmla="*/ 1302045 h 1361918"/>
                <a:gd name="connsiteX5" fmla="*/ 902760 w 923009"/>
                <a:gd name="connsiteY5" fmla="*/ 824529 h 1361918"/>
                <a:gd name="connsiteX6" fmla="*/ 793428 w 923009"/>
                <a:gd name="connsiteY6" fmla="*/ 243468 h 136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009" h="1361918">
                  <a:moveTo>
                    <a:pt x="793428" y="243468"/>
                  </a:moveTo>
                  <a:cubicBezTo>
                    <a:pt x="663847" y="115920"/>
                    <a:pt x="250550" y="0"/>
                    <a:pt x="125275" y="59241"/>
                  </a:cubicBezTo>
                  <a:cubicBezTo>
                    <a:pt x="0" y="118482"/>
                    <a:pt x="22564" y="411495"/>
                    <a:pt x="41776" y="598916"/>
                  </a:cubicBezTo>
                  <a:cubicBezTo>
                    <a:pt x="60988" y="786337"/>
                    <a:pt x="121079" y="1066577"/>
                    <a:pt x="240545" y="1183765"/>
                  </a:cubicBezTo>
                  <a:cubicBezTo>
                    <a:pt x="360011" y="1300953"/>
                    <a:pt x="648204" y="1361918"/>
                    <a:pt x="758573" y="1302045"/>
                  </a:cubicBezTo>
                  <a:cubicBezTo>
                    <a:pt x="868942" y="1242172"/>
                    <a:pt x="896951" y="1000958"/>
                    <a:pt x="902760" y="824529"/>
                  </a:cubicBezTo>
                  <a:cubicBezTo>
                    <a:pt x="908569" y="648100"/>
                    <a:pt x="923009" y="371016"/>
                    <a:pt x="793428" y="243468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ysClr val="window" lastClr="FFFFFF"/>
                </a:gs>
                <a:gs pos="44000">
                  <a:srgbClr val="9BBB59">
                    <a:lumMod val="50000"/>
                  </a:srgbClr>
                </a:gs>
                <a:gs pos="98000">
                  <a:sysClr val="windowText" lastClr="000000"/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2" name="Rectangle 411"/>
          <p:cNvSpPr/>
          <p:nvPr/>
        </p:nvSpPr>
        <p:spPr>
          <a:xfrm>
            <a:off x="5919355" y="180975"/>
            <a:ext cx="3167495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6787392" y="396503"/>
            <a:ext cx="1317829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Toxic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7355986" y="1475836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7009401" y="1639033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beta-aggregates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502" name="Group 332"/>
          <p:cNvGrpSpPr/>
          <p:nvPr/>
        </p:nvGrpSpPr>
        <p:grpSpPr>
          <a:xfrm>
            <a:off x="6117151" y="697063"/>
            <a:ext cx="2711078" cy="932192"/>
            <a:chOff x="3133072" y="4296586"/>
            <a:chExt cx="2744650" cy="900330"/>
          </a:xfrm>
        </p:grpSpPr>
        <p:sp>
          <p:nvSpPr>
            <p:cNvPr id="584" name="Freeform 583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Freeform 584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6" name="Freeform 585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7" name="Freeform 586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9" name="Group 337"/>
          <p:cNvGrpSpPr/>
          <p:nvPr/>
        </p:nvGrpSpPr>
        <p:grpSpPr>
          <a:xfrm>
            <a:off x="6120734" y="561811"/>
            <a:ext cx="2711078" cy="932192"/>
            <a:chOff x="3133072" y="4296586"/>
            <a:chExt cx="2744650" cy="900330"/>
          </a:xfrm>
        </p:grpSpPr>
        <p:sp>
          <p:nvSpPr>
            <p:cNvPr id="589" name="Freeform 588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reeform 589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1" name="Freeform 590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2" name="Freeform 591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6" name="Rectangle 405"/>
          <p:cNvSpPr/>
          <p:nvPr/>
        </p:nvSpPr>
        <p:spPr>
          <a:xfrm>
            <a:off x="5919355" y="4071331"/>
            <a:ext cx="3167495" cy="2053244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10" name="Group 215"/>
          <p:cNvGrpSpPr/>
          <p:nvPr/>
        </p:nvGrpSpPr>
        <p:grpSpPr>
          <a:xfrm rot="980123">
            <a:off x="7495195" y="4798760"/>
            <a:ext cx="1416373" cy="865921"/>
            <a:chOff x="7380895" y="4332036"/>
            <a:chExt cx="1416373" cy="865921"/>
          </a:xfrm>
        </p:grpSpPr>
        <p:sp>
          <p:nvSpPr>
            <p:cNvPr id="206" name="Freeform 205"/>
            <p:cNvSpPr/>
            <p:nvPr/>
          </p:nvSpPr>
          <p:spPr>
            <a:xfrm rot="17670137" flipV="1">
              <a:off x="7315662" y="4550417"/>
              <a:ext cx="712773" cy="582307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 207"/>
            <p:cNvSpPr/>
            <p:nvPr/>
          </p:nvSpPr>
          <p:spPr>
            <a:xfrm rot="8028227">
              <a:off x="8066635" y="4180932"/>
              <a:ext cx="579529" cy="881737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1" name="Group 214"/>
          <p:cNvGrpSpPr/>
          <p:nvPr/>
        </p:nvGrpSpPr>
        <p:grpSpPr>
          <a:xfrm rot="955841">
            <a:off x="6074976" y="4905697"/>
            <a:ext cx="1190750" cy="905570"/>
            <a:chOff x="6074976" y="4858073"/>
            <a:chExt cx="1190750" cy="905570"/>
          </a:xfrm>
        </p:grpSpPr>
        <p:sp>
          <p:nvSpPr>
            <p:cNvPr id="207" name="Freeform 206"/>
            <p:cNvSpPr/>
            <p:nvPr/>
          </p:nvSpPr>
          <p:spPr>
            <a:xfrm rot="6880870" flipV="1">
              <a:off x="6753664" y="4864237"/>
              <a:ext cx="518225" cy="50589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 208"/>
            <p:cNvSpPr/>
            <p:nvPr/>
          </p:nvSpPr>
          <p:spPr>
            <a:xfrm rot="20003394">
              <a:off x="6074976" y="4984462"/>
              <a:ext cx="731569" cy="77918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9" name="Freeform 188"/>
          <p:cNvSpPr/>
          <p:nvPr/>
        </p:nvSpPr>
        <p:spPr>
          <a:xfrm rot="8444491">
            <a:off x="1034534" y="4673060"/>
            <a:ext cx="817617" cy="868649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8466 w 1098929"/>
              <a:gd name="connsiteY0" fmla="*/ 147099 h 1097919"/>
              <a:gd name="connsiteX1" fmla="*/ 96803 w 1098929"/>
              <a:gd name="connsiteY1" fmla="*/ 43732 h 1097919"/>
              <a:gd name="connsiteX2" fmla="*/ 17290 w 1098929"/>
              <a:gd name="connsiteY2" fmla="*/ 409492 h 1097919"/>
              <a:gd name="connsiteX3" fmla="*/ 200545 w 1098929"/>
              <a:gd name="connsiteY3" fmla="*/ 926586 h 1097919"/>
              <a:gd name="connsiteX4" fmla="*/ 718573 w 1098929"/>
              <a:gd name="connsiteY4" fmla="*/ 1044866 h 1097919"/>
              <a:gd name="connsiteX5" fmla="*/ 1058911 w 1098929"/>
              <a:gd name="connsiteY5" fmla="*/ 608275 h 1097919"/>
              <a:gd name="connsiteX6" fmla="*/ 478466 w 1098929"/>
              <a:gd name="connsiteY6" fmla="*/ 147099 h 1097919"/>
              <a:gd name="connsiteX0" fmla="*/ 478466 w 857027"/>
              <a:gd name="connsiteY0" fmla="*/ 147099 h 1085543"/>
              <a:gd name="connsiteX1" fmla="*/ 96803 w 857027"/>
              <a:gd name="connsiteY1" fmla="*/ 43732 h 1085543"/>
              <a:gd name="connsiteX2" fmla="*/ 17290 w 857027"/>
              <a:gd name="connsiteY2" fmla="*/ 409492 h 1085543"/>
              <a:gd name="connsiteX3" fmla="*/ 200545 w 857027"/>
              <a:gd name="connsiteY3" fmla="*/ 926586 h 1085543"/>
              <a:gd name="connsiteX4" fmla="*/ 718573 w 857027"/>
              <a:gd name="connsiteY4" fmla="*/ 1044866 h 1085543"/>
              <a:gd name="connsiteX5" fmla="*/ 817009 w 857027"/>
              <a:gd name="connsiteY5" fmla="*/ 682523 h 1085543"/>
              <a:gd name="connsiteX6" fmla="*/ 478466 w 857027"/>
              <a:gd name="connsiteY6" fmla="*/ 147099 h 1085543"/>
              <a:gd name="connsiteX0" fmla="*/ 779316 w 899350"/>
              <a:gd name="connsiteY0" fmla="*/ 106465 h 1205719"/>
              <a:gd name="connsiteX1" fmla="*/ 122691 w 899350"/>
              <a:gd name="connsiteY1" fmla="*/ 163908 h 1205719"/>
              <a:gd name="connsiteX2" fmla="*/ 43178 w 899350"/>
              <a:gd name="connsiteY2" fmla="*/ 529668 h 1205719"/>
              <a:gd name="connsiteX3" fmla="*/ 226433 w 899350"/>
              <a:gd name="connsiteY3" fmla="*/ 1046762 h 1205719"/>
              <a:gd name="connsiteX4" fmla="*/ 744461 w 899350"/>
              <a:gd name="connsiteY4" fmla="*/ 1165042 h 1205719"/>
              <a:gd name="connsiteX5" fmla="*/ 842897 w 899350"/>
              <a:gd name="connsiteY5" fmla="*/ 802699 h 1205719"/>
              <a:gd name="connsiteX6" fmla="*/ 779316 w 899350"/>
              <a:gd name="connsiteY6" fmla="*/ 106465 h 1205719"/>
              <a:gd name="connsiteX0" fmla="*/ 944931 w 1092567"/>
              <a:gd name="connsiteY0" fmla="*/ 331149 h 1430403"/>
              <a:gd name="connsiteX1" fmla="*/ 122690 w 1092567"/>
              <a:gd name="connsiteY1" fmla="*/ 70534 h 1430403"/>
              <a:gd name="connsiteX2" fmla="*/ 208793 w 1092567"/>
              <a:gd name="connsiteY2" fmla="*/ 754352 h 1430403"/>
              <a:gd name="connsiteX3" fmla="*/ 392048 w 1092567"/>
              <a:gd name="connsiteY3" fmla="*/ 1271446 h 1430403"/>
              <a:gd name="connsiteX4" fmla="*/ 910076 w 1092567"/>
              <a:gd name="connsiteY4" fmla="*/ 1389726 h 1430403"/>
              <a:gd name="connsiteX5" fmla="*/ 1008512 w 1092567"/>
              <a:gd name="connsiteY5" fmla="*/ 1027383 h 1430403"/>
              <a:gd name="connsiteX6" fmla="*/ 944931 w 1092567"/>
              <a:gd name="connsiteY6" fmla="*/ 331149 h 1430403"/>
              <a:gd name="connsiteX0" fmla="*/ 924985 w 1072623"/>
              <a:gd name="connsiteY0" fmla="*/ 301292 h 1400546"/>
              <a:gd name="connsiteX1" fmla="*/ 102744 w 1072623"/>
              <a:gd name="connsiteY1" fmla="*/ 40677 h 1400546"/>
              <a:gd name="connsiteX2" fmla="*/ 308519 w 1072623"/>
              <a:gd name="connsiteY2" fmla="*/ 545354 h 1400546"/>
              <a:gd name="connsiteX3" fmla="*/ 372102 w 1072623"/>
              <a:gd name="connsiteY3" fmla="*/ 1241589 h 1400546"/>
              <a:gd name="connsiteX4" fmla="*/ 890130 w 1072623"/>
              <a:gd name="connsiteY4" fmla="*/ 1359869 h 1400546"/>
              <a:gd name="connsiteX5" fmla="*/ 988566 w 1072623"/>
              <a:gd name="connsiteY5" fmla="*/ 997526 h 1400546"/>
              <a:gd name="connsiteX6" fmla="*/ 924985 w 1072623"/>
              <a:gd name="connsiteY6" fmla="*/ 301292 h 1400546"/>
              <a:gd name="connsiteX0" fmla="*/ 770897 w 892853"/>
              <a:gd name="connsiteY0" fmla="*/ 224904 h 1324158"/>
              <a:gd name="connsiteX1" fmla="*/ 102744 w 892853"/>
              <a:gd name="connsiteY1" fmla="*/ 40677 h 1324158"/>
              <a:gd name="connsiteX2" fmla="*/ 154431 w 892853"/>
              <a:gd name="connsiteY2" fmla="*/ 468966 h 1324158"/>
              <a:gd name="connsiteX3" fmla="*/ 218014 w 892853"/>
              <a:gd name="connsiteY3" fmla="*/ 1165201 h 1324158"/>
              <a:gd name="connsiteX4" fmla="*/ 736042 w 892853"/>
              <a:gd name="connsiteY4" fmla="*/ 1283481 h 1324158"/>
              <a:gd name="connsiteX5" fmla="*/ 834478 w 892853"/>
              <a:gd name="connsiteY5" fmla="*/ 921138 h 1324158"/>
              <a:gd name="connsiteX6" fmla="*/ 770897 w 892853"/>
              <a:gd name="connsiteY6" fmla="*/ 224904 h 1324158"/>
              <a:gd name="connsiteX0" fmla="*/ 742609 w 864565"/>
              <a:gd name="connsiteY0" fmla="*/ 250681 h 1349935"/>
              <a:gd name="connsiteX1" fmla="*/ 74456 w 864565"/>
              <a:gd name="connsiteY1" fmla="*/ 66454 h 1349935"/>
              <a:gd name="connsiteX2" fmla="*/ 295875 w 864565"/>
              <a:gd name="connsiteY2" fmla="*/ 649408 h 1349935"/>
              <a:gd name="connsiteX3" fmla="*/ 189726 w 864565"/>
              <a:gd name="connsiteY3" fmla="*/ 1190978 h 1349935"/>
              <a:gd name="connsiteX4" fmla="*/ 707754 w 864565"/>
              <a:gd name="connsiteY4" fmla="*/ 1309258 h 1349935"/>
              <a:gd name="connsiteX5" fmla="*/ 806190 w 864565"/>
              <a:gd name="connsiteY5" fmla="*/ 946915 h 1349935"/>
              <a:gd name="connsiteX6" fmla="*/ 742609 w 864565"/>
              <a:gd name="connsiteY6" fmla="*/ 250681 h 1349935"/>
              <a:gd name="connsiteX0" fmla="*/ 793428 w 915384"/>
              <a:gd name="connsiteY0" fmla="*/ 243468 h 1342722"/>
              <a:gd name="connsiteX1" fmla="*/ 125275 w 915384"/>
              <a:gd name="connsiteY1" fmla="*/ 59241 h 1342722"/>
              <a:gd name="connsiteX2" fmla="*/ 41776 w 915384"/>
              <a:gd name="connsiteY2" fmla="*/ 598916 h 1342722"/>
              <a:gd name="connsiteX3" fmla="*/ 240545 w 915384"/>
              <a:gd name="connsiteY3" fmla="*/ 1183765 h 1342722"/>
              <a:gd name="connsiteX4" fmla="*/ 758573 w 915384"/>
              <a:gd name="connsiteY4" fmla="*/ 1302045 h 1342722"/>
              <a:gd name="connsiteX5" fmla="*/ 857009 w 915384"/>
              <a:gd name="connsiteY5" fmla="*/ 939702 h 1342722"/>
              <a:gd name="connsiteX6" fmla="*/ 793428 w 915384"/>
              <a:gd name="connsiteY6" fmla="*/ 243468 h 1342722"/>
              <a:gd name="connsiteX0" fmla="*/ 793428 w 923009"/>
              <a:gd name="connsiteY0" fmla="*/ 243468 h 1361918"/>
              <a:gd name="connsiteX1" fmla="*/ 125275 w 923009"/>
              <a:gd name="connsiteY1" fmla="*/ 59241 h 1361918"/>
              <a:gd name="connsiteX2" fmla="*/ 41776 w 923009"/>
              <a:gd name="connsiteY2" fmla="*/ 598916 h 1361918"/>
              <a:gd name="connsiteX3" fmla="*/ 240545 w 923009"/>
              <a:gd name="connsiteY3" fmla="*/ 1183765 h 1361918"/>
              <a:gd name="connsiteX4" fmla="*/ 758573 w 923009"/>
              <a:gd name="connsiteY4" fmla="*/ 1302045 h 1361918"/>
              <a:gd name="connsiteX5" fmla="*/ 902760 w 923009"/>
              <a:gd name="connsiteY5" fmla="*/ 824529 h 1361918"/>
              <a:gd name="connsiteX6" fmla="*/ 793428 w 923009"/>
              <a:gd name="connsiteY6" fmla="*/ 243468 h 136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009" h="1361918">
                <a:moveTo>
                  <a:pt x="793428" y="243468"/>
                </a:moveTo>
                <a:cubicBezTo>
                  <a:pt x="663847" y="115920"/>
                  <a:pt x="250550" y="0"/>
                  <a:pt x="125275" y="59241"/>
                </a:cubicBezTo>
                <a:cubicBezTo>
                  <a:pt x="0" y="118482"/>
                  <a:pt x="22564" y="411495"/>
                  <a:pt x="41776" y="598916"/>
                </a:cubicBezTo>
                <a:cubicBezTo>
                  <a:pt x="60988" y="786337"/>
                  <a:pt x="121079" y="1066577"/>
                  <a:pt x="240545" y="1183765"/>
                </a:cubicBezTo>
                <a:cubicBezTo>
                  <a:pt x="360011" y="1300953"/>
                  <a:pt x="648204" y="1361918"/>
                  <a:pt x="758573" y="1302045"/>
                </a:cubicBezTo>
                <a:cubicBezTo>
                  <a:pt x="868942" y="1242172"/>
                  <a:pt x="896951" y="1000958"/>
                  <a:pt x="902760" y="824529"/>
                </a:cubicBezTo>
                <a:cubicBezTo>
                  <a:pt x="908569" y="648100"/>
                  <a:pt x="923009" y="371016"/>
                  <a:pt x="793428" y="243468"/>
                </a:cubicBezTo>
                <a:close/>
              </a:path>
            </a:pathLst>
          </a:custGeom>
          <a:gradFill flip="none" rotWithShape="1">
            <a:gsLst>
              <a:gs pos="16000">
                <a:sysClr val="window" lastClr="FFFFFF"/>
              </a:gs>
              <a:gs pos="44000">
                <a:srgbClr val="9BBB59">
                  <a:lumMod val="50000"/>
                </a:srgbClr>
              </a:gs>
              <a:gs pos="98000">
                <a:sysClr val="windowText" lastClr="000000"/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12" name="Group 332"/>
          <p:cNvGrpSpPr/>
          <p:nvPr/>
        </p:nvGrpSpPr>
        <p:grpSpPr>
          <a:xfrm>
            <a:off x="6050476" y="4926163"/>
            <a:ext cx="2711078" cy="932192"/>
            <a:chOff x="3133072" y="4296586"/>
            <a:chExt cx="2744650" cy="900330"/>
          </a:xfrm>
        </p:grpSpPr>
        <p:sp>
          <p:nvSpPr>
            <p:cNvPr id="211" name="Freeform 210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 211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Freeform 212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Freeform 213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5919355" y="2234219"/>
            <a:ext cx="3167495" cy="1729047"/>
            <a:chOff x="5919355" y="2234219"/>
            <a:chExt cx="3167495" cy="1729047"/>
          </a:xfrm>
        </p:grpSpPr>
        <p:sp>
          <p:nvSpPr>
            <p:cNvPr id="191" name="Rectangle 190"/>
            <p:cNvSpPr/>
            <p:nvPr/>
          </p:nvSpPr>
          <p:spPr>
            <a:xfrm>
              <a:off x="5919355" y="2234219"/>
              <a:ext cx="3167495" cy="1729047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92" name="Group 303"/>
            <p:cNvGrpSpPr/>
            <p:nvPr/>
          </p:nvGrpSpPr>
          <p:grpSpPr>
            <a:xfrm>
              <a:off x="6095998" y="2924170"/>
              <a:ext cx="2711078" cy="932191"/>
              <a:chOff x="3133072" y="4296586"/>
              <a:chExt cx="2744650" cy="900330"/>
            </a:xfrm>
          </p:grpSpPr>
          <p:sp>
            <p:nvSpPr>
              <p:cNvPr id="228" name="Freeform 227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reeform 228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Freeform 229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Freeform 230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3" name="TextBox 192"/>
            <p:cNvSpPr txBox="1"/>
            <p:nvPr/>
          </p:nvSpPr>
          <p:spPr>
            <a:xfrm>
              <a:off x="7203689" y="3368693"/>
              <a:ext cx="8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1100" b="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308498" y="3564078"/>
              <a:ext cx="26566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0" u="sng" smtClean="0">
                  <a:latin typeface="Tw Cen MT Condensed Extra Bold" pitchFamily="34" charset="0"/>
                </a:rPr>
                <a:t>increased beta-aggregates</a:t>
              </a:r>
              <a:endParaRPr lang="en-US" sz="1050" b="0" u="sng" dirty="0">
                <a:latin typeface="Tw Cen MT Condensed Extra Bold" pitchFamily="34" charset="0"/>
              </a:endParaRPr>
            </a:p>
          </p:txBody>
        </p:sp>
        <p:grpSp>
          <p:nvGrpSpPr>
            <p:cNvPr id="195" name="Group 309"/>
            <p:cNvGrpSpPr/>
            <p:nvPr/>
          </p:nvGrpSpPr>
          <p:grpSpPr>
            <a:xfrm>
              <a:off x="6276975" y="2829401"/>
              <a:ext cx="2478234" cy="751999"/>
              <a:chOff x="3268641" y="4199947"/>
              <a:chExt cx="2508923" cy="726297"/>
            </a:xfrm>
          </p:grpSpPr>
          <p:sp>
            <p:nvSpPr>
              <p:cNvPr id="224" name="Freeform 223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5" name="Freeform 224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6" name="Freeform 225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Freeform 226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6" name="Group 332"/>
            <p:cNvGrpSpPr/>
            <p:nvPr/>
          </p:nvGrpSpPr>
          <p:grpSpPr>
            <a:xfrm>
              <a:off x="6172198" y="2666995"/>
              <a:ext cx="2711078" cy="932191"/>
              <a:chOff x="3133072" y="4296586"/>
              <a:chExt cx="2744650" cy="900330"/>
            </a:xfrm>
          </p:grpSpPr>
          <p:sp>
            <p:nvSpPr>
              <p:cNvPr id="220" name="Freeform 219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Freeform 220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2" name="Freeform 221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" name="Freeform 222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7" name="Group 337"/>
            <p:cNvGrpSpPr/>
            <p:nvPr/>
          </p:nvGrpSpPr>
          <p:grpSpPr>
            <a:xfrm>
              <a:off x="6175781" y="2531743"/>
              <a:ext cx="2711078" cy="932191"/>
              <a:chOff x="3133072" y="4296586"/>
              <a:chExt cx="2744650" cy="900330"/>
            </a:xfrm>
          </p:grpSpPr>
          <p:sp>
            <p:nvSpPr>
              <p:cNvPr id="216" name="Freeform 215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Freeform 216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Freeform 217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Freeform 218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8" name="Group 302"/>
            <p:cNvGrpSpPr/>
            <p:nvPr/>
          </p:nvGrpSpPr>
          <p:grpSpPr>
            <a:xfrm>
              <a:off x="6315075" y="2428875"/>
              <a:ext cx="2478234" cy="751999"/>
              <a:chOff x="3268641" y="4199947"/>
              <a:chExt cx="2508923" cy="726297"/>
            </a:xfrm>
          </p:grpSpPr>
          <p:sp>
            <p:nvSpPr>
              <p:cNvPr id="204" name="Freeform 203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 209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314"/>
            <p:cNvGrpSpPr/>
            <p:nvPr/>
          </p:nvGrpSpPr>
          <p:grpSpPr>
            <a:xfrm>
              <a:off x="6200773" y="2257420"/>
              <a:ext cx="2711078" cy="932191"/>
              <a:chOff x="3133072" y="4296586"/>
              <a:chExt cx="2744650" cy="900330"/>
            </a:xfrm>
          </p:grpSpPr>
          <p:sp>
            <p:nvSpPr>
              <p:cNvPr id="200" name="Freeform 199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 200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 201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Freeform 202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924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C 0.28108 -0.05116 0.56215 -0.10209 0.68854 -0.09861 C 0.81493 -0.09514 0.78663 -0.03727 0.75834 0.02083 " pathEditMode="relative" ptsTypes="aaA">
                                      <p:cBhvr>
                                        <p:cTn id="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38125" y="2647951"/>
            <a:ext cx="1200150" cy="15144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-85725" y="266701"/>
            <a:ext cx="1440811" cy="4019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Human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Dog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Mouse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Opossum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Chicken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Frog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Zebrafish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Trout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Fugu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Stickleback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Lancelet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Capitella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Limpet</a:t>
            </a: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Nematostella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Trichoplax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Ciona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  <a:r>
              <a:rPr lang="en-US" sz="900" dirty="0" err="1">
                <a:solidFill>
                  <a:srgbClr val="000000"/>
                </a:solidFill>
              </a:rPr>
              <a:t>intestinalis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 err="1">
                <a:solidFill>
                  <a:srgbClr val="000000"/>
                </a:solidFill>
              </a:rPr>
              <a:t>Ciona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  <a:r>
              <a:rPr lang="en-US" sz="900" dirty="0" err="1">
                <a:solidFill>
                  <a:srgbClr val="000000"/>
                </a:solidFill>
              </a:rPr>
              <a:t>savignyi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melanogaster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mojavensis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sechellia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erecta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yakuba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grimshawi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pseudoobscura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persimilis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ananassae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willistoni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900" dirty="0">
                <a:solidFill>
                  <a:srgbClr val="000000"/>
                </a:solidFill>
              </a:rPr>
              <a:t>D</a:t>
            </a:r>
            <a:r>
              <a:rPr lang="en-US" sz="900" dirty="0" smtClean="0">
                <a:solidFill>
                  <a:srgbClr val="000000"/>
                </a:solidFill>
              </a:rPr>
              <a:t>. </a:t>
            </a:r>
            <a:r>
              <a:rPr lang="en-US" sz="900" dirty="0" err="1" smtClean="0">
                <a:solidFill>
                  <a:srgbClr val="000000"/>
                </a:solidFill>
              </a:rPr>
              <a:t>virilis</a:t>
            </a: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04801"/>
            <a:ext cx="4162931" cy="3839714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304800"/>
            <a:ext cx="3133725" cy="38253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</p:pic>
      <p:grpSp>
        <p:nvGrpSpPr>
          <p:cNvPr id="2" name="Gruppieren 1"/>
          <p:cNvGrpSpPr/>
          <p:nvPr/>
        </p:nvGrpSpPr>
        <p:grpSpPr>
          <a:xfrm>
            <a:off x="4309926" y="4730745"/>
            <a:ext cx="1660712" cy="1404951"/>
            <a:chOff x="4309926" y="4730745"/>
            <a:chExt cx="1660712" cy="1404951"/>
          </a:xfrm>
        </p:grpSpPr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4309926" y="4764308"/>
              <a:ext cx="772732" cy="100691"/>
            </a:xfrm>
            <a:prstGeom prst="rect">
              <a:avLst/>
            </a:prstGeom>
            <a:solidFill>
              <a:srgbClr val="00B8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auto">
            <a:xfrm>
              <a:off x="4309926" y="5905468"/>
              <a:ext cx="772732" cy="100691"/>
            </a:xfrm>
            <a:prstGeom prst="rect">
              <a:avLst/>
            </a:prstGeom>
            <a:solidFill>
              <a:srgbClr val="00B8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9"/>
            <p:cNvSpPr>
              <a:spLocks noChangeArrowheads="1"/>
            </p:cNvSpPr>
            <p:nvPr/>
          </p:nvSpPr>
          <p:spPr bwMode="auto">
            <a:xfrm>
              <a:off x="4309926" y="5334888"/>
              <a:ext cx="772732" cy="100691"/>
            </a:xfrm>
            <a:prstGeom prst="rect">
              <a:avLst/>
            </a:prstGeom>
            <a:solidFill>
              <a:srgbClr val="00B8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4345050" y="4764308"/>
              <a:ext cx="140497" cy="100691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4626044" y="5905468"/>
              <a:ext cx="140497" cy="100691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12"/>
            <p:cNvSpPr txBox="1">
              <a:spLocks noChangeArrowheads="1"/>
            </p:cNvSpPr>
            <p:nvPr/>
          </p:nvSpPr>
          <p:spPr bwMode="auto">
            <a:xfrm>
              <a:off x="5155833" y="4730745"/>
              <a:ext cx="669071" cy="26379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050">
                  <a:solidFill>
                    <a:srgbClr val="000000"/>
                  </a:solidFill>
                </a:rPr>
                <a:t>75/4759</a:t>
              </a:r>
            </a:p>
          </p:txBody>
        </p:sp>
        <p:sp>
          <p:nvSpPr>
            <p:cNvPr id="33" name="Text Box 13"/>
            <p:cNvSpPr txBox="1">
              <a:spLocks noChangeArrowheads="1"/>
            </p:cNvSpPr>
            <p:nvPr/>
          </p:nvSpPr>
          <p:spPr bwMode="auto">
            <a:xfrm>
              <a:off x="5157297" y="5301325"/>
              <a:ext cx="813341" cy="26379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050" dirty="0">
                  <a:solidFill>
                    <a:srgbClr val="000000"/>
                  </a:solidFill>
                </a:rPr>
                <a:t>4293/4759</a:t>
              </a:r>
            </a:p>
          </p:txBody>
        </p:sp>
        <p:sp>
          <p:nvSpPr>
            <p:cNvPr id="34" name="Text Box 14"/>
            <p:cNvSpPr txBox="1">
              <a:spLocks noChangeArrowheads="1"/>
            </p:cNvSpPr>
            <p:nvPr/>
          </p:nvSpPr>
          <p:spPr bwMode="auto">
            <a:xfrm>
              <a:off x="5156565" y="5871905"/>
              <a:ext cx="741206" cy="26379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050">
                  <a:solidFill>
                    <a:srgbClr val="000000"/>
                  </a:solidFill>
                </a:rPr>
                <a:t>354/4759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2012880" y="4441591"/>
            <a:ext cx="2140388" cy="1872875"/>
            <a:chOff x="2012880" y="4441591"/>
            <a:chExt cx="2140388" cy="1872875"/>
          </a:xfrm>
        </p:grpSpPr>
        <p:sp>
          <p:nvSpPr>
            <p:cNvPr id="22" name="Line 2"/>
            <p:cNvSpPr>
              <a:spLocks noChangeShapeType="1"/>
            </p:cNvSpPr>
            <p:nvPr/>
          </p:nvSpPr>
          <p:spPr bwMode="auto">
            <a:xfrm flipV="1">
              <a:off x="2012880" y="4830735"/>
              <a:ext cx="1088850" cy="941177"/>
            </a:xfrm>
            <a:prstGeom prst="line">
              <a:avLst/>
            </a:prstGeom>
            <a:noFill/>
            <a:ln w="76320">
              <a:solidFill>
                <a:srgbClr val="2D2DB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"/>
            <p:cNvSpPr>
              <a:spLocks noChangeShapeType="1"/>
            </p:cNvSpPr>
            <p:nvPr/>
          </p:nvSpPr>
          <p:spPr bwMode="auto">
            <a:xfrm>
              <a:off x="2609991" y="5234197"/>
              <a:ext cx="526863" cy="201381"/>
            </a:xfrm>
            <a:prstGeom prst="line">
              <a:avLst/>
            </a:prstGeom>
            <a:noFill/>
            <a:ln w="76320">
              <a:solidFill>
                <a:srgbClr val="2D2DB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4"/>
            <p:cNvSpPr>
              <a:spLocks noChangeShapeType="1"/>
            </p:cNvSpPr>
            <p:nvPr/>
          </p:nvSpPr>
          <p:spPr bwMode="auto">
            <a:xfrm>
              <a:off x="2258749" y="5569832"/>
              <a:ext cx="913229" cy="402762"/>
            </a:xfrm>
            <a:prstGeom prst="line">
              <a:avLst/>
            </a:prstGeom>
            <a:noFill/>
            <a:ln w="76320">
              <a:solidFill>
                <a:srgbClr val="2D2DB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2750488" y="4898562"/>
              <a:ext cx="210745" cy="201381"/>
            </a:xfrm>
            <a:custGeom>
              <a:avLst/>
              <a:gdLst>
                <a:gd name="T0" fmla="*/ 228600 w 457200"/>
                <a:gd name="T1" fmla="*/ 0 h 457200"/>
                <a:gd name="T2" fmla="*/ 0 w 457200"/>
                <a:gd name="T3" fmla="*/ 174634 h 457200"/>
                <a:gd name="T4" fmla="*/ 87317 w 457200"/>
                <a:gd name="T5" fmla="*/ 457198 h 457200"/>
                <a:gd name="T6" fmla="*/ 369883 w 457200"/>
                <a:gd name="T7" fmla="*/ 457198 h 457200"/>
                <a:gd name="T8" fmla="*/ 457200 w 457200"/>
                <a:gd name="T9" fmla="*/ 174634 h 457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141284 w 457200"/>
                <a:gd name="T16" fmla="*/ 174636 h 457200"/>
                <a:gd name="T17" fmla="*/ 315916 w 457200"/>
                <a:gd name="T18" fmla="*/ 349267 h 457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7200" h="457200">
                  <a:moveTo>
                    <a:pt x="0" y="174634"/>
                  </a:moveTo>
                  <a:lnTo>
                    <a:pt x="174636" y="174636"/>
                  </a:lnTo>
                  <a:lnTo>
                    <a:pt x="228600" y="0"/>
                  </a:lnTo>
                  <a:lnTo>
                    <a:pt x="282564" y="174636"/>
                  </a:lnTo>
                  <a:lnTo>
                    <a:pt x="457200" y="174634"/>
                  </a:lnTo>
                  <a:lnTo>
                    <a:pt x="315916" y="282564"/>
                  </a:lnTo>
                  <a:lnTo>
                    <a:pt x="369883" y="457198"/>
                  </a:lnTo>
                  <a:lnTo>
                    <a:pt x="228600" y="349267"/>
                  </a:lnTo>
                  <a:lnTo>
                    <a:pt x="87317" y="457198"/>
                  </a:lnTo>
                  <a:lnTo>
                    <a:pt x="141284" y="28256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6"/>
            <p:cNvSpPr>
              <a:spLocks noChangeArrowheads="1"/>
            </p:cNvSpPr>
            <p:nvPr/>
          </p:nvSpPr>
          <p:spPr bwMode="auto">
            <a:xfrm>
              <a:off x="2715364" y="5704087"/>
              <a:ext cx="210745" cy="201381"/>
            </a:xfrm>
            <a:custGeom>
              <a:avLst/>
              <a:gdLst>
                <a:gd name="T0" fmla="*/ 228600 w 457200"/>
                <a:gd name="T1" fmla="*/ 0 h 457200"/>
                <a:gd name="T2" fmla="*/ 0 w 457200"/>
                <a:gd name="T3" fmla="*/ 174634 h 457200"/>
                <a:gd name="T4" fmla="*/ 87317 w 457200"/>
                <a:gd name="T5" fmla="*/ 457198 h 457200"/>
                <a:gd name="T6" fmla="*/ 369883 w 457200"/>
                <a:gd name="T7" fmla="*/ 457198 h 457200"/>
                <a:gd name="T8" fmla="*/ 457200 w 457200"/>
                <a:gd name="T9" fmla="*/ 174634 h 457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141284 w 457200"/>
                <a:gd name="T16" fmla="*/ 174636 h 457200"/>
                <a:gd name="T17" fmla="*/ 315916 w 457200"/>
                <a:gd name="T18" fmla="*/ 349267 h 457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7200" h="457200">
                  <a:moveTo>
                    <a:pt x="0" y="174634"/>
                  </a:moveTo>
                  <a:lnTo>
                    <a:pt x="174636" y="174636"/>
                  </a:lnTo>
                  <a:lnTo>
                    <a:pt x="228600" y="0"/>
                  </a:lnTo>
                  <a:lnTo>
                    <a:pt x="282564" y="174636"/>
                  </a:lnTo>
                  <a:lnTo>
                    <a:pt x="457200" y="174634"/>
                  </a:lnTo>
                  <a:lnTo>
                    <a:pt x="315916" y="282564"/>
                  </a:lnTo>
                  <a:lnTo>
                    <a:pt x="369883" y="457198"/>
                  </a:lnTo>
                  <a:lnTo>
                    <a:pt x="228600" y="349267"/>
                  </a:lnTo>
                  <a:lnTo>
                    <a:pt x="87317" y="457198"/>
                  </a:lnTo>
                  <a:lnTo>
                    <a:pt x="141284" y="28256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098" name="Picture 2" descr="Darwinism, Secularism, and the Decline of the West – Part 3: The Impact of Darwinis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1349" y="4441591"/>
              <a:ext cx="540835" cy="54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1234" y="5234197"/>
              <a:ext cx="972034" cy="359729"/>
            </a:xfrm>
            <a:prstGeom prst="rect">
              <a:avLst/>
            </a:prstGeom>
          </p:spPr>
        </p:pic>
        <p:pic>
          <p:nvPicPr>
            <p:cNvPr id="4102" name="Picture 6" descr="http://www.flymeeting.ch/images/Drosophila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637" y="5591859"/>
              <a:ext cx="710563" cy="722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19"/>
          <p:cNvSpPr txBox="1"/>
          <p:nvPr/>
        </p:nvSpPr>
        <p:spPr>
          <a:xfrm>
            <a:off x="6449268" y="4888492"/>
            <a:ext cx="2118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 trios</a:t>
            </a:r>
          </a:p>
          <a:p>
            <a:r>
              <a:rPr lang="en-GB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P-</a:t>
            </a:r>
            <a:r>
              <a:rPr lang="en-GB" sz="24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</a:t>
            </a:r>
            <a:r>
              <a:rPr lang="en-GB" sz="24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 0.05</a:t>
            </a:r>
            <a:endParaRPr lang="en-US" sz="2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32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407"/>
          <p:cNvSpPr/>
          <p:nvPr/>
        </p:nvSpPr>
        <p:spPr>
          <a:xfrm>
            <a:off x="95250" y="4071331"/>
            <a:ext cx="2656609" cy="2053244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1" name="Rectangle 410"/>
          <p:cNvSpPr/>
          <p:nvPr/>
        </p:nvSpPr>
        <p:spPr>
          <a:xfrm>
            <a:off x="95250" y="2234219"/>
            <a:ext cx="2656609" cy="172904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1127112" y="2534374"/>
            <a:ext cx="784203" cy="34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mtClean="0">
                <a:latin typeface="Tw Cen MT Condensed" pitchFamily="34" charset="0"/>
              </a:rPr>
              <a:t>CC partner</a:t>
            </a:r>
            <a:endParaRPr lang="en-US" sz="1100">
              <a:latin typeface="Tw Cen MT Condensed" pitchFamily="34" charset="0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789329" y="4430543"/>
            <a:ext cx="1016736" cy="34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mtClean="0">
                <a:latin typeface="Tw Cen MT Condensed" pitchFamily="34" charset="0"/>
              </a:rPr>
              <a:t>non-CC partner</a:t>
            </a:r>
            <a:endParaRPr lang="en-US" sz="1100">
              <a:latin typeface="Tw Cen MT Condensed" pitchFamily="34" charset="0"/>
            </a:endParaRPr>
          </a:p>
        </p:txBody>
      </p:sp>
      <p:sp>
        <p:nvSpPr>
          <p:cNvPr id="459" name="Freeform 458"/>
          <p:cNvSpPr/>
          <p:nvPr/>
        </p:nvSpPr>
        <p:spPr>
          <a:xfrm rot="8444491">
            <a:off x="1034535" y="4682586"/>
            <a:ext cx="817617" cy="868649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8466 w 1098929"/>
              <a:gd name="connsiteY0" fmla="*/ 147099 h 1097919"/>
              <a:gd name="connsiteX1" fmla="*/ 96803 w 1098929"/>
              <a:gd name="connsiteY1" fmla="*/ 43732 h 1097919"/>
              <a:gd name="connsiteX2" fmla="*/ 17290 w 1098929"/>
              <a:gd name="connsiteY2" fmla="*/ 409492 h 1097919"/>
              <a:gd name="connsiteX3" fmla="*/ 200545 w 1098929"/>
              <a:gd name="connsiteY3" fmla="*/ 926586 h 1097919"/>
              <a:gd name="connsiteX4" fmla="*/ 718573 w 1098929"/>
              <a:gd name="connsiteY4" fmla="*/ 1044866 h 1097919"/>
              <a:gd name="connsiteX5" fmla="*/ 1058911 w 1098929"/>
              <a:gd name="connsiteY5" fmla="*/ 608275 h 1097919"/>
              <a:gd name="connsiteX6" fmla="*/ 478466 w 1098929"/>
              <a:gd name="connsiteY6" fmla="*/ 147099 h 1097919"/>
              <a:gd name="connsiteX0" fmla="*/ 478466 w 857027"/>
              <a:gd name="connsiteY0" fmla="*/ 147099 h 1085543"/>
              <a:gd name="connsiteX1" fmla="*/ 96803 w 857027"/>
              <a:gd name="connsiteY1" fmla="*/ 43732 h 1085543"/>
              <a:gd name="connsiteX2" fmla="*/ 17290 w 857027"/>
              <a:gd name="connsiteY2" fmla="*/ 409492 h 1085543"/>
              <a:gd name="connsiteX3" fmla="*/ 200545 w 857027"/>
              <a:gd name="connsiteY3" fmla="*/ 926586 h 1085543"/>
              <a:gd name="connsiteX4" fmla="*/ 718573 w 857027"/>
              <a:gd name="connsiteY4" fmla="*/ 1044866 h 1085543"/>
              <a:gd name="connsiteX5" fmla="*/ 817009 w 857027"/>
              <a:gd name="connsiteY5" fmla="*/ 682523 h 1085543"/>
              <a:gd name="connsiteX6" fmla="*/ 478466 w 857027"/>
              <a:gd name="connsiteY6" fmla="*/ 147099 h 1085543"/>
              <a:gd name="connsiteX0" fmla="*/ 779316 w 899350"/>
              <a:gd name="connsiteY0" fmla="*/ 106465 h 1205719"/>
              <a:gd name="connsiteX1" fmla="*/ 122691 w 899350"/>
              <a:gd name="connsiteY1" fmla="*/ 163908 h 1205719"/>
              <a:gd name="connsiteX2" fmla="*/ 43178 w 899350"/>
              <a:gd name="connsiteY2" fmla="*/ 529668 h 1205719"/>
              <a:gd name="connsiteX3" fmla="*/ 226433 w 899350"/>
              <a:gd name="connsiteY3" fmla="*/ 1046762 h 1205719"/>
              <a:gd name="connsiteX4" fmla="*/ 744461 w 899350"/>
              <a:gd name="connsiteY4" fmla="*/ 1165042 h 1205719"/>
              <a:gd name="connsiteX5" fmla="*/ 842897 w 899350"/>
              <a:gd name="connsiteY5" fmla="*/ 802699 h 1205719"/>
              <a:gd name="connsiteX6" fmla="*/ 779316 w 899350"/>
              <a:gd name="connsiteY6" fmla="*/ 106465 h 1205719"/>
              <a:gd name="connsiteX0" fmla="*/ 944931 w 1092567"/>
              <a:gd name="connsiteY0" fmla="*/ 331149 h 1430403"/>
              <a:gd name="connsiteX1" fmla="*/ 122690 w 1092567"/>
              <a:gd name="connsiteY1" fmla="*/ 70534 h 1430403"/>
              <a:gd name="connsiteX2" fmla="*/ 208793 w 1092567"/>
              <a:gd name="connsiteY2" fmla="*/ 754352 h 1430403"/>
              <a:gd name="connsiteX3" fmla="*/ 392048 w 1092567"/>
              <a:gd name="connsiteY3" fmla="*/ 1271446 h 1430403"/>
              <a:gd name="connsiteX4" fmla="*/ 910076 w 1092567"/>
              <a:gd name="connsiteY4" fmla="*/ 1389726 h 1430403"/>
              <a:gd name="connsiteX5" fmla="*/ 1008512 w 1092567"/>
              <a:gd name="connsiteY5" fmla="*/ 1027383 h 1430403"/>
              <a:gd name="connsiteX6" fmla="*/ 944931 w 1092567"/>
              <a:gd name="connsiteY6" fmla="*/ 331149 h 1430403"/>
              <a:gd name="connsiteX0" fmla="*/ 924985 w 1072623"/>
              <a:gd name="connsiteY0" fmla="*/ 301292 h 1400546"/>
              <a:gd name="connsiteX1" fmla="*/ 102744 w 1072623"/>
              <a:gd name="connsiteY1" fmla="*/ 40677 h 1400546"/>
              <a:gd name="connsiteX2" fmla="*/ 308519 w 1072623"/>
              <a:gd name="connsiteY2" fmla="*/ 545354 h 1400546"/>
              <a:gd name="connsiteX3" fmla="*/ 372102 w 1072623"/>
              <a:gd name="connsiteY3" fmla="*/ 1241589 h 1400546"/>
              <a:gd name="connsiteX4" fmla="*/ 890130 w 1072623"/>
              <a:gd name="connsiteY4" fmla="*/ 1359869 h 1400546"/>
              <a:gd name="connsiteX5" fmla="*/ 988566 w 1072623"/>
              <a:gd name="connsiteY5" fmla="*/ 997526 h 1400546"/>
              <a:gd name="connsiteX6" fmla="*/ 924985 w 1072623"/>
              <a:gd name="connsiteY6" fmla="*/ 301292 h 1400546"/>
              <a:gd name="connsiteX0" fmla="*/ 770897 w 892853"/>
              <a:gd name="connsiteY0" fmla="*/ 224904 h 1324158"/>
              <a:gd name="connsiteX1" fmla="*/ 102744 w 892853"/>
              <a:gd name="connsiteY1" fmla="*/ 40677 h 1324158"/>
              <a:gd name="connsiteX2" fmla="*/ 154431 w 892853"/>
              <a:gd name="connsiteY2" fmla="*/ 468966 h 1324158"/>
              <a:gd name="connsiteX3" fmla="*/ 218014 w 892853"/>
              <a:gd name="connsiteY3" fmla="*/ 1165201 h 1324158"/>
              <a:gd name="connsiteX4" fmla="*/ 736042 w 892853"/>
              <a:gd name="connsiteY4" fmla="*/ 1283481 h 1324158"/>
              <a:gd name="connsiteX5" fmla="*/ 834478 w 892853"/>
              <a:gd name="connsiteY5" fmla="*/ 921138 h 1324158"/>
              <a:gd name="connsiteX6" fmla="*/ 770897 w 892853"/>
              <a:gd name="connsiteY6" fmla="*/ 224904 h 1324158"/>
              <a:gd name="connsiteX0" fmla="*/ 742609 w 864565"/>
              <a:gd name="connsiteY0" fmla="*/ 250681 h 1349935"/>
              <a:gd name="connsiteX1" fmla="*/ 74456 w 864565"/>
              <a:gd name="connsiteY1" fmla="*/ 66454 h 1349935"/>
              <a:gd name="connsiteX2" fmla="*/ 295875 w 864565"/>
              <a:gd name="connsiteY2" fmla="*/ 649408 h 1349935"/>
              <a:gd name="connsiteX3" fmla="*/ 189726 w 864565"/>
              <a:gd name="connsiteY3" fmla="*/ 1190978 h 1349935"/>
              <a:gd name="connsiteX4" fmla="*/ 707754 w 864565"/>
              <a:gd name="connsiteY4" fmla="*/ 1309258 h 1349935"/>
              <a:gd name="connsiteX5" fmla="*/ 806190 w 864565"/>
              <a:gd name="connsiteY5" fmla="*/ 946915 h 1349935"/>
              <a:gd name="connsiteX6" fmla="*/ 742609 w 864565"/>
              <a:gd name="connsiteY6" fmla="*/ 250681 h 1349935"/>
              <a:gd name="connsiteX0" fmla="*/ 793428 w 915384"/>
              <a:gd name="connsiteY0" fmla="*/ 243468 h 1342722"/>
              <a:gd name="connsiteX1" fmla="*/ 125275 w 915384"/>
              <a:gd name="connsiteY1" fmla="*/ 59241 h 1342722"/>
              <a:gd name="connsiteX2" fmla="*/ 41776 w 915384"/>
              <a:gd name="connsiteY2" fmla="*/ 598916 h 1342722"/>
              <a:gd name="connsiteX3" fmla="*/ 240545 w 915384"/>
              <a:gd name="connsiteY3" fmla="*/ 1183765 h 1342722"/>
              <a:gd name="connsiteX4" fmla="*/ 758573 w 915384"/>
              <a:gd name="connsiteY4" fmla="*/ 1302045 h 1342722"/>
              <a:gd name="connsiteX5" fmla="*/ 857009 w 915384"/>
              <a:gd name="connsiteY5" fmla="*/ 939702 h 1342722"/>
              <a:gd name="connsiteX6" fmla="*/ 793428 w 915384"/>
              <a:gd name="connsiteY6" fmla="*/ 243468 h 1342722"/>
              <a:gd name="connsiteX0" fmla="*/ 793428 w 923009"/>
              <a:gd name="connsiteY0" fmla="*/ 243468 h 1361918"/>
              <a:gd name="connsiteX1" fmla="*/ 125275 w 923009"/>
              <a:gd name="connsiteY1" fmla="*/ 59241 h 1361918"/>
              <a:gd name="connsiteX2" fmla="*/ 41776 w 923009"/>
              <a:gd name="connsiteY2" fmla="*/ 598916 h 1361918"/>
              <a:gd name="connsiteX3" fmla="*/ 240545 w 923009"/>
              <a:gd name="connsiteY3" fmla="*/ 1183765 h 1361918"/>
              <a:gd name="connsiteX4" fmla="*/ 758573 w 923009"/>
              <a:gd name="connsiteY4" fmla="*/ 1302045 h 1361918"/>
              <a:gd name="connsiteX5" fmla="*/ 902760 w 923009"/>
              <a:gd name="connsiteY5" fmla="*/ 824529 h 1361918"/>
              <a:gd name="connsiteX6" fmla="*/ 793428 w 923009"/>
              <a:gd name="connsiteY6" fmla="*/ 243468 h 136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009" h="1361918">
                <a:moveTo>
                  <a:pt x="793428" y="243468"/>
                </a:moveTo>
                <a:cubicBezTo>
                  <a:pt x="663847" y="115920"/>
                  <a:pt x="250550" y="0"/>
                  <a:pt x="125275" y="59241"/>
                </a:cubicBezTo>
                <a:cubicBezTo>
                  <a:pt x="0" y="118482"/>
                  <a:pt x="22564" y="411495"/>
                  <a:pt x="41776" y="598916"/>
                </a:cubicBezTo>
                <a:cubicBezTo>
                  <a:pt x="60988" y="786337"/>
                  <a:pt x="121079" y="1066577"/>
                  <a:pt x="240545" y="1183765"/>
                </a:cubicBezTo>
                <a:cubicBezTo>
                  <a:pt x="360011" y="1300953"/>
                  <a:pt x="648204" y="1361918"/>
                  <a:pt x="758573" y="1302045"/>
                </a:cubicBezTo>
                <a:cubicBezTo>
                  <a:pt x="868942" y="1242172"/>
                  <a:pt x="896951" y="1000958"/>
                  <a:pt x="902760" y="824529"/>
                </a:cubicBezTo>
                <a:cubicBezTo>
                  <a:pt x="908569" y="648100"/>
                  <a:pt x="923009" y="371016"/>
                  <a:pt x="793428" y="243468"/>
                </a:cubicBezTo>
                <a:close/>
              </a:path>
            </a:pathLst>
          </a:custGeom>
          <a:gradFill flip="none" rotWithShape="1">
            <a:gsLst>
              <a:gs pos="16000">
                <a:sysClr val="window" lastClr="FFFFFF"/>
              </a:gs>
              <a:gs pos="44000">
                <a:srgbClr val="9BBB59">
                  <a:lumMod val="50000"/>
                </a:srgbClr>
              </a:gs>
              <a:gs pos="98000">
                <a:sysClr val="windowText" lastClr="000000"/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4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9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1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2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9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2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08" name="Freeform 97"/>
          <p:cNvSpPr/>
          <p:nvPr/>
        </p:nvSpPr>
        <p:spPr>
          <a:xfrm rot="10363644">
            <a:off x="133599" y="2705188"/>
            <a:ext cx="573723" cy="632014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4305 w 1094768"/>
              <a:gd name="connsiteY0" fmla="*/ 72896 h 1010419"/>
              <a:gd name="connsiteX1" fmla="*/ 211172 w 1094768"/>
              <a:gd name="connsiteY1" fmla="*/ 96693 h 1010419"/>
              <a:gd name="connsiteX2" fmla="*/ 13129 w 1094768"/>
              <a:gd name="connsiteY2" fmla="*/ 335289 h 1010419"/>
              <a:gd name="connsiteX3" fmla="*/ 132399 w 1094768"/>
              <a:gd name="connsiteY3" fmla="*/ 772611 h 1010419"/>
              <a:gd name="connsiteX4" fmla="*/ 714412 w 1094768"/>
              <a:gd name="connsiteY4" fmla="*/ 970663 h 1010419"/>
              <a:gd name="connsiteX5" fmla="*/ 1054750 w 1094768"/>
              <a:gd name="connsiteY5" fmla="*/ 534072 h 1010419"/>
              <a:gd name="connsiteX6" fmla="*/ 474305 w 1094768"/>
              <a:gd name="connsiteY6" fmla="*/ 72896 h 1010419"/>
              <a:gd name="connsiteX0" fmla="*/ 464785 w 1085248"/>
              <a:gd name="connsiteY0" fmla="*/ 72896 h 1030351"/>
              <a:gd name="connsiteX1" fmla="*/ 201652 w 1085248"/>
              <a:gd name="connsiteY1" fmla="*/ 96693 h 1030351"/>
              <a:gd name="connsiteX2" fmla="*/ 3609 w 1085248"/>
              <a:gd name="connsiteY2" fmla="*/ 335289 h 1030351"/>
              <a:gd name="connsiteX3" fmla="*/ 179999 w 1085248"/>
              <a:gd name="connsiteY3" fmla="*/ 892201 h 1030351"/>
              <a:gd name="connsiteX4" fmla="*/ 704892 w 1085248"/>
              <a:gd name="connsiteY4" fmla="*/ 970663 h 1030351"/>
              <a:gd name="connsiteX5" fmla="*/ 1045230 w 1085248"/>
              <a:gd name="connsiteY5" fmla="*/ 534072 h 1030351"/>
              <a:gd name="connsiteX6" fmla="*/ 464785 w 1085248"/>
              <a:gd name="connsiteY6" fmla="*/ 72896 h 1030351"/>
              <a:gd name="connsiteX0" fmla="*/ 387023 w 1007486"/>
              <a:gd name="connsiteY0" fmla="*/ 72896 h 1030351"/>
              <a:gd name="connsiteX1" fmla="*/ 123890 w 1007486"/>
              <a:gd name="connsiteY1" fmla="*/ 96693 h 1030351"/>
              <a:gd name="connsiteX2" fmla="*/ 13707 w 1007486"/>
              <a:gd name="connsiteY2" fmla="*/ 378410 h 1030351"/>
              <a:gd name="connsiteX3" fmla="*/ 102237 w 1007486"/>
              <a:gd name="connsiteY3" fmla="*/ 892201 h 1030351"/>
              <a:gd name="connsiteX4" fmla="*/ 627130 w 1007486"/>
              <a:gd name="connsiteY4" fmla="*/ 970663 h 1030351"/>
              <a:gd name="connsiteX5" fmla="*/ 967468 w 1007486"/>
              <a:gd name="connsiteY5" fmla="*/ 534072 h 1030351"/>
              <a:gd name="connsiteX6" fmla="*/ 387023 w 1007486"/>
              <a:gd name="connsiteY6" fmla="*/ 72896 h 1030351"/>
              <a:gd name="connsiteX0" fmla="*/ 387023 w 1035172"/>
              <a:gd name="connsiteY0" fmla="*/ 72896 h 990910"/>
              <a:gd name="connsiteX1" fmla="*/ 123890 w 1035172"/>
              <a:gd name="connsiteY1" fmla="*/ 96693 h 990910"/>
              <a:gd name="connsiteX2" fmla="*/ 13707 w 1035172"/>
              <a:gd name="connsiteY2" fmla="*/ 378410 h 990910"/>
              <a:gd name="connsiteX3" fmla="*/ 102237 w 1035172"/>
              <a:gd name="connsiteY3" fmla="*/ 892201 h 990910"/>
              <a:gd name="connsiteX4" fmla="*/ 627130 w 1035172"/>
              <a:gd name="connsiteY4" fmla="*/ 970663 h 990910"/>
              <a:gd name="connsiteX5" fmla="*/ 793245 w 1035172"/>
              <a:gd name="connsiteY5" fmla="*/ 843416 h 990910"/>
              <a:gd name="connsiteX6" fmla="*/ 967468 w 1035172"/>
              <a:gd name="connsiteY6" fmla="*/ 534072 h 990910"/>
              <a:gd name="connsiteX7" fmla="*/ 387023 w 1035172"/>
              <a:gd name="connsiteY7" fmla="*/ 72896 h 99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5172" h="990910">
                <a:moveTo>
                  <a:pt x="387023" y="72896"/>
                </a:moveTo>
                <a:cubicBezTo>
                  <a:pt x="246427" y="0"/>
                  <a:pt x="186109" y="45774"/>
                  <a:pt x="123890" y="96693"/>
                </a:cubicBezTo>
                <a:cubicBezTo>
                  <a:pt x="61671" y="147612"/>
                  <a:pt x="17316" y="245825"/>
                  <a:pt x="13707" y="378410"/>
                </a:cubicBezTo>
                <a:cubicBezTo>
                  <a:pt x="10098" y="510995"/>
                  <a:pt x="0" y="793492"/>
                  <a:pt x="102237" y="892201"/>
                </a:cubicBezTo>
                <a:cubicBezTo>
                  <a:pt x="204474" y="990910"/>
                  <a:pt x="511962" y="978794"/>
                  <a:pt x="627130" y="970663"/>
                </a:cubicBezTo>
                <a:cubicBezTo>
                  <a:pt x="742298" y="962532"/>
                  <a:pt x="736522" y="916181"/>
                  <a:pt x="793245" y="843416"/>
                </a:cubicBezTo>
                <a:cubicBezTo>
                  <a:pt x="849968" y="770651"/>
                  <a:pt x="1035172" y="662492"/>
                  <a:pt x="967468" y="534072"/>
                </a:cubicBezTo>
                <a:cubicBezTo>
                  <a:pt x="899764" y="405652"/>
                  <a:pt x="527619" y="145792"/>
                  <a:pt x="387023" y="72896"/>
                </a:cubicBezTo>
                <a:close/>
              </a:path>
            </a:pathLst>
          </a:custGeom>
          <a:gradFill flip="none" rotWithShape="1">
            <a:gsLst>
              <a:gs pos="16000">
                <a:srgbClr val="2D2D8A">
                  <a:lumMod val="20000"/>
                  <a:lumOff val="80000"/>
                </a:srgbClr>
              </a:gs>
              <a:gs pos="44000">
                <a:srgbClr val="2D2D8A">
                  <a:lumMod val="75000"/>
                </a:srgbClr>
              </a:gs>
              <a:gs pos="98000">
                <a:srgbClr val="000000">
                  <a:lumMod val="95000"/>
                  <a:lumOff val="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60"/>
          <p:cNvGrpSpPr/>
          <p:nvPr/>
        </p:nvGrpSpPr>
        <p:grpSpPr>
          <a:xfrm rot="290117">
            <a:off x="636692" y="2853862"/>
            <a:ext cx="1461278" cy="336376"/>
            <a:chOff x="4222411" y="1076984"/>
            <a:chExt cx="1479374" cy="324879"/>
          </a:xfrm>
        </p:grpSpPr>
        <p:grpSp>
          <p:nvGrpSpPr>
            <p:cNvPr id="26" name="Group 209"/>
            <p:cNvGrpSpPr/>
            <p:nvPr/>
          </p:nvGrpSpPr>
          <p:grpSpPr>
            <a:xfrm>
              <a:off x="4222411" y="1084241"/>
              <a:ext cx="775433" cy="317622"/>
              <a:chOff x="4222411" y="1084241"/>
              <a:chExt cx="775433" cy="317622"/>
            </a:xfrm>
          </p:grpSpPr>
          <p:grpSp>
            <p:nvGrpSpPr>
              <p:cNvPr id="27" name="Group 201"/>
              <p:cNvGrpSpPr/>
              <p:nvPr/>
            </p:nvGrpSpPr>
            <p:grpSpPr>
              <a:xfrm>
                <a:off x="4222411" y="1127783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28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38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9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36" name="Freeform 535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536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" name="Group 202"/>
              <p:cNvGrpSpPr/>
              <p:nvPr/>
            </p:nvGrpSpPr>
            <p:grpSpPr>
              <a:xfrm rot="508679">
                <a:off x="4570753" y="1084241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31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32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63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30" name="Freeform 529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64" name="Group 210"/>
            <p:cNvGrpSpPr/>
            <p:nvPr/>
          </p:nvGrpSpPr>
          <p:grpSpPr>
            <a:xfrm rot="836406">
              <a:off x="4926352" y="1076984"/>
              <a:ext cx="775433" cy="317622"/>
              <a:chOff x="4222411" y="1084241"/>
              <a:chExt cx="775433" cy="317622"/>
            </a:xfrm>
          </p:grpSpPr>
          <p:grpSp>
            <p:nvGrpSpPr>
              <p:cNvPr id="476" name="Group 201"/>
              <p:cNvGrpSpPr/>
              <p:nvPr/>
            </p:nvGrpSpPr>
            <p:grpSpPr>
              <a:xfrm>
                <a:off x="4222411" y="1127783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477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24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5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78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22" name="Freeform 521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Freeform 522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9" name="Group 202"/>
              <p:cNvGrpSpPr/>
              <p:nvPr/>
            </p:nvGrpSpPr>
            <p:grpSpPr>
              <a:xfrm rot="508679">
                <a:off x="4570753" y="1084241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480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18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9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81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16" name="Freeform 105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7" name="Freeform 106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540" name="Freeform 129"/>
          <p:cNvSpPr/>
          <p:nvPr/>
        </p:nvSpPr>
        <p:spPr>
          <a:xfrm rot="9519553">
            <a:off x="2008683" y="2849866"/>
            <a:ext cx="603149" cy="691785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265" h="1084622">
                <a:moveTo>
                  <a:pt x="467802" y="147099"/>
                </a:moveTo>
                <a:cubicBezTo>
                  <a:pt x="307451" y="53009"/>
                  <a:pt x="163002" y="0"/>
                  <a:pt x="86139" y="43732"/>
                </a:cubicBezTo>
                <a:cubicBezTo>
                  <a:pt x="9276" y="87464"/>
                  <a:pt x="0" y="275645"/>
                  <a:pt x="6626" y="409492"/>
                </a:cubicBezTo>
                <a:cubicBezTo>
                  <a:pt x="13252" y="543339"/>
                  <a:pt x="9016" y="740918"/>
                  <a:pt x="125896" y="846814"/>
                </a:cubicBezTo>
                <a:cubicBezTo>
                  <a:pt x="242776" y="952710"/>
                  <a:pt x="554184" y="1084622"/>
                  <a:pt x="707909" y="1044866"/>
                </a:cubicBezTo>
                <a:cubicBezTo>
                  <a:pt x="861634" y="1005110"/>
                  <a:pt x="1088265" y="757903"/>
                  <a:pt x="1048247" y="608275"/>
                </a:cubicBezTo>
                <a:cubicBezTo>
                  <a:pt x="1008229" y="458647"/>
                  <a:pt x="628153" y="241190"/>
                  <a:pt x="467802" y="147099"/>
                </a:cubicBezTo>
                <a:close/>
              </a:path>
            </a:pathLst>
          </a:custGeom>
          <a:gradFill flip="none" rotWithShape="1">
            <a:gsLst>
              <a:gs pos="16000">
                <a:srgbClr val="2D2D8A">
                  <a:lumMod val="20000"/>
                  <a:lumOff val="80000"/>
                </a:srgbClr>
              </a:gs>
              <a:gs pos="44000">
                <a:srgbClr val="2D2D8A">
                  <a:lumMod val="75000"/>
                </a:srgbClr>
              </a:gs>
              <a:gs pos="98000">
                <a:srgbClr val="000000">
                  <a:lumMod val="95000"/>
                  <a:lumOff val="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95" name="Group 608"/>
          <p:cNvGrpSpPr/>
          <p:nvPr/>
        </p:nvGrpSpPr>
        <p:grpSpPr>
          <a:xfrm>
            <a:off x="2854036" y="4071331"/>
            <a:ext cx="2963141" cy="2053244"/>
            <a:chOff x="2854036" y="4071331"/>
            <a:chExt cx="2963141" cy="2053244"/>
          </a:xfrm>
        </p:grpSpPr>
        <p:sp>
          <p:nvSpPr>
            <p:cNvPr id="407" name="Rectangle 406"/>
            <p:cNvSpPr/>
            <p:nvPr/>
          </p:nvSpPr>
          <p:spPr>
            <a:xfrm>
              <a:off x="2854036" y="4071331"/>
              <a:ext cx="2963141" cy="2053244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96" name="Group 197"/>
            <p:cNvGrpSpPr/>
            <p:nvPr/>
          </p:nvGrpSpPr>
          <p:grpSpPr>
            <a:xfrm>
              <a:off x="3294003" y="4488017"/>
              <a:ext cx="2162699" cy="897793"/>
              <a:chOff x="3495930" y="2553881"/>
              <a:chExt cx="2189480" cy="867106"/>
            </a:xfrm>
          </p:grpSpPr>
          <p:grpSp>
            <p:nvGrpSpPr>
              <p:cNvPr id="501" name="Group 130"/>
              <p:cNvGrpSpPr/>
              <p:nvPr/>
            </p:nvGrpSpPr>
            <p:grpSpPr>
              <a:xfrm rot="16968161">
                <a:off x="4371986" y="2650048"/>
                <a:ext cx="297814" cy="728036"/>
                <a:chOff x="2041076" y="4193012"/>
                <a:chExt cx="448141" cy="1113734"/>
              </a:xfrm>
            </p:grpSpPr>
            <p:sp>
              <p:nvSpPr>
                <p:cNvPr id="468" name="Freeform 16"/>
                <p:cNvSpPr/>
                <p:nvPr/>
              </p:nvSpPr>
              <p:spPr>
                <a:xfrm rot="20811630">
                  <a:off x="2156515" y="4929420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8"/>
                <p:cNvSpPr/>
                <p:nvPr/>
              </p:nvSpPr>
              <p:spPr>
                <a:xfrm rot="10011630" flipH="1">
                  <a:off x="2187636" y="5045674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59"/>
                <p:cNvSpPr/>
                <p:nvPr/>
              </p:nvSpPr>
              <p:spPr>
                <a:xfrm rot="21045413">
                  <a:off x="2098019" y="4685696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470"/>
                <p:cNvSpPr/>
                <p:nvPr/>
              </p:nvSpPr>
              <p:spPr>
                <a:xfrm rot="10245413" flipH="1">
                  <a:off x="2124611" y="4796791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471"/>
                <p:cNvSpPr/>
                <p:nvPr/>
              </p:nvSpPr>
              <p:spPr>
                <a:xfrm rot="21253314">
                  <a:off x="2062354" y="4442648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472"/>
                <p:cNvSpPr/>
                <p:nvPr/>
              </p:nvSpPr>
              <p:spPr>
                <a:xfrm rot="10453314" flipH="1">
                  <a:off x="2078341" y="4561667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Freeform 473"/>
                <p:cNvSpPr/>
                <p:nvPr/>
              </p:nvSpPr>
              <p:spPr>
                <a:xfrm rot="21527725">
                  <a:off x="2041076" y="4193012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Freeform 474"/>
                <p:cNvSpPr/>
                <p:nvPr/>
              </p:nvSpPr>
              <p:spPr>
                <a:xfrm rot="10727725" flipH="1">
                  <a:off x="2051892" y="4306445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5" name="Freeform 464"/>
              <p:cNvSpPr/>
              <p:nvPr/>
            </p:nvSpPr>
            <p:spPr>
              <a:xfrm rot="18786499" flipV="1">
                <a:off x="4910228" y="2938919"/>
                <a:ext cx="282265" cy="473120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800" h="593254">
                    <a:moveTo>
                      <a:pt x="6350" y="593254"/>
                    </a:moveTo>
                    <a:lnTo>
                      <a:pt x="57150" y="294804"/>
                    </a:lnTo>
                    <a:lnTo>
                      <a:pt x="190500" y="323379"/>
                    </a:lnTo>
                    <a:lnTo>
                      <a:pt x="98425" y="82079"/>
                    </a:lnTo>
                    <a:lnTo>
                      <a:pt x="380772" y="0"/>
                    </a:lnTo>
                    <a:lnTo>
                      <a:pt x="431800" y="78904"/>
                    </a:lnTo>
                    <a:lnTo>
                      <a:pt x="184150" y="145579"/>
                    </a:lnTo>
                    <a:lnTo>
                      <a:pt x="282575" y="386879"/>
                    </a:lnTo>
                    <a:lnTo>
                      <a:pt x="127000" y="380529"/>
                    </a:lnTo>
                    <a:lnTo>
                      <a:pt x="101600" y="564679"/>
                    </a:lnTo>
                    <a:lnTo>
                      <a:pt x="0" y="583729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6" name="Freeform 465"/>
              <p:cNvSpPr/>
              <p:nvPr/>
            </p:nvSpPr>
            <p:spPr>
              <a:xfrm rot="21119756">
                <a:off x="3495930" y="2553881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7" name="Freeform 466"/>
              <p:cNvSpPr/>
              <p:nvPr/>
            </p:nvSpPr>
            <p:spPr>
              <a:xfrm rot="9144589">
                <a:off x="5098705" y="2569387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82" name="Freeform 581"/>
            <p:cNvSpPr/>
            <p:nvPr/>
          </p:nvSpPr>
          <p:spPr>
            <a:xfrm rot="8444491">
              <a:off x="4716811" y="4748232"/>
              <a:ext cx="817617" cy="8686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8466 w 1098929"/>
                <a:gd name="connsiteY0" fmla="*/ 147099 h 1097919"/>
                <a:gd name="connsiteX1" fmla="*/ 96803 w 1098929"/>
                <a:gd name="connsiteY1" fmla="*/ 43732 h 1097919"/>
                <a:gd name="connsiteX2" fmla="*/ 17290 w 1098929"/>
                <a:gd name="connsiteY2" fmla="*/ 409492 h 1097919"/>
                <a:gd name="connsiteX3" fmla="*/ 200545 w 1098929"/>
                <a:gd name="connsiteY3" fmla="*/ 926586 h 1097919"/>
                <a:gd name="connsiteX4" fmla="*/ 718573 w 1098929"/>
                <a:gd name="connsiteY4" fmla="*/ 1044866 h 1097919"/>
                <a:gd name="connsiteX5" fmla="*/ 1058911 w 1098929"/>
                <a:gd name="connsiteY5" fmla="*/ 608275 h 1097919"/>
                <a:gd name="connsiteX6" fmla="*/ 478466 w 1098929"/>
                <a:gd name="connsiteY6" fmla="*/ 147099 h 1097919"/>
                <a:gd name="connsiteX0" fmla="*/ 478466 w 857027"/>
                <a:gd name="connsiteY0" fmla="*/ 147099 h 1085543"/>
                <a:gd name="connsiteX1" fmla="*/ 96803 w 857027"/>
                <a:gd name="connsiteY1" fmla="*/ 43732 h 1085543"/>
                <a:gd name="connsiteX2" fmla="*/ 17290 w 857027"/>
                <a:gd name="connsiteY2" fmla="*/ 409492 h 1085543"/>
                <a:gd name="connsiteX3" fmla="*/ 200545 w 857027"/>
                <a:gd name="connsiteY3" fmla="*/ 926586 h 1085543"/>
                <a:gd name="connsiteX4" fmla="*/ 718573 w 857027"/>
                <a:gd name="connsiteY4" fmla="*/ 1044866 h 1085543"/>
                <a:gd name="connsiteX5" fmla="*/ 817009 w 857027"/>
                <a:gd name="connsiteY5" fmla="*/ 682523 h 1085543"/>
                <a:gd name="connsiteX6" fmla="*/ 478466 w 857027"/>
                <a:gd name="connsiteY6" fmla="*/ 147099 h 1085543"/>
                <a:gd name="connsiteX0" fmla="*/ 779316 w 899350"/>
                <a:gd name="connsiteY0" fmla="*/ 106465 h 1205719"/>
                <a:gd name="connsiteX1" fmla="*/ 122691 w 899350"/>
                <a:gd name="connsiteY1" fmla="*/ 163908 h 1205719"/>
                <a:gd name="connsiteX2" fmla="*/ 43178 w 899350"/>
                <a:gd name="connsiteY2" fmla="*/ 529668 h 1205719"/>
                <a:gd name="connsiteX3" fmla="*/ 226433 w 899350"/>
                <a:gd name="connsiteY3" fmla="*/ 1046762 h 1205719"/>
                <a:gd name="connsiteX4" fmla="*/ 744461 w 899350"/>
                <a:gd name="connsiteY4" fmla="*/ 1165042 h 1205719"/>
                <a:gd name="connsiteX5" fmla="*/ 842897 w 899350"/>
                <a:gd name="connsiteY5" fmla="*/ 802699 h 1205719"/>
                <a:gd name="connsiteX6" fmla="*/ 779316 w 899350"/>
                <a:gd name="connsiteY6" fmla="*/ 106465 h 1205719"/>
                <a:gd name="connsiteX0" fmla="*/ 944931 w 1092567"/>
                <a:gd name="connsiteY0" fmla="*/ 331149 h 1430403"/>
                <a:gd name="connsiteX1" fmla="*/ 122690 w 1092567"/>
                <a:gd name="connsiteY1" fmla="*/ 70534 h 1430403"/>
                <a:gd name="connsiteX2" fmla="*/ 208793 w 1092567"/>
                <a:gd name="connsiteY2" fmla="*/ 754352 h 1430403"/>
                <a:gd name="connsiteX3" fmla="*/ 392048 w 1092567"/>
                <a:gd name="connsiteY3" fmla="*/ 1271446 h 1430403"/>
                <a:gd name="connsiteX4" fmla="*/ 910076 w 1092567"/>
                <a:gd name="connsiteY4" fmla="*/ 1389726 h 1430403"/>
                <a:gd name="connsiteX5" fmla="*/ 1008512 w 1092567"/>
                <a:gd name="connsiteY5" fmla="*/ 1027383 h 1430403"/>
                <a:gd name="connsiteX6" fmla="*/ 944931 w 1092567"/>
                <a:gd name="connsiteY6" fmla="*/ 331149 h 1430403"/>
                <a:gd name="connsiteX0" fmla="*/ 924985 w 1072623"/>
                <a:gd name="connsiteY0" fmla="*/ 301292 h 1400546"/>
                <a:gd name="connsiteX1" fmla="*/ 102744 w 1072623"/>
                <a:gd name="connsiteY1" fmla="*/ 40677 h 1400546"/>
                <a:gd name="connsiteX2" fmla="*/ 308519 w 1072623"/>
                <a:gd name="connsiteY2" fmla="*/ 545354 h 1400546"/>
                <a:gd name="connsiteX3" fmla="*/ 372102 w 1072623"/>
                <a:gd name="connsiteY3" fmla="*/ 1241589 h 1400546"/>
                <a:gd name="connsiteX4" fmla="*/ 890130 w 1072623"/>
                <a:gd name="connsiteY4" fmla="*/ 1359869 h 1400546"/>
                <a:gd name="connsiteX5" fmla="*/ 988566 w 1072623"/>
                <a:gd name="connsiteY5" fmla="*/ 997526 h 1400546"/>
                <a:gd name="connsiteX6" fmla="*/ 924985 w 1072623"/>
                <a:gd name="connsiteY6" fmla="*/ 301292 h 1400546"/>
                <a:gd name="connsiteX0" fmla="*/ 770897 w 892853"/>
                <a:gd name="connsiteY0" fmla="*/ 224904 h 1324158"/>
                <a:gd name="connsiteX1" fmla="*/ 102744 w 892853"/>
                <a:gd name="connsiteY1" fmla="*/ 40677 h 1324158"/>
                <a:gd name="connsiteX2" fmla="*/ 154431 w 892853"/>
                <a:gd name="connsiteY2" fmla="*/ 468966 h 1324158"/>
                <a:gd name="connsiteX3" fmla="*/ 218014 w 892853"/>
                <a:gd name="connsiteY3" fmla="*/ 1165201 h 1324158"/>
                <a:gd name="connsiteX4" fmla="*/ 736042 w 892853"/>
                <a:gd name="connsiteY4" fmla="*/ 1283481 h 1324158"/>
                <a:gd name="connsiteX5" fmla="*/ 834478 w 892853"/>
                <a:gd name="connsiteY5" fmla="*/ 921138 h 1324158"/>
                <a:gd name="connsiteX6" fmla="*/ 770897 w 892853"/>
                <a:gd name="connsiteY6" fmla="*/ 224904 h 1324158"/>
                <a:gd name="connsiteX0" fmla="*/ 742609 w 864565"/>
                <a:gd name="connsiteY0" fmla="*/ 250681 h 1349935"/>
                <a:gd name="connsiteX1" fmla="*/ 74456 w 864565"/>
                <a:gd name="connsiteY1" fmla="*/ 66454 h 1349935"/>
                <a:gd name="connsiteX2" fmla="*/ 295875 w 864565"/>
                <a:gd name="connsiteY2" fmla="*/ 649408 h 1349935"/>
                <a:gd name="connsiteX3" fmla="*/ 189726 w 864565"/>
                <a:gd name="connsiteY3" fmla="*/ 1190978 h 1349935"/>
                <a:gd name="connsiteX4" fmla="*/ 707754 w 864565"/>
                <a:gd name="connsiteY4" fmla="*/ 1309258 h 1349935"/>
                <a:gd name="connsiteX5" fmla="*/ 806190 w 864565"/>
                <a:gd name="connsiteY5" fmla="*/ 946915 h 1349935"/>
                <a:gd name="connsiteX6" fmla="*/ 742609 w 864565"/>
                <a:gd name="connsiteY6" fmla="*/ 250681 h 1349935"/>
                <a:gd name="connsiteX0" fmla="*/ 793428 w 915384"/>
                <a:gd name="connsiteY0" fmla="*/ 243468 h 1342722"/>
                <a:gd name="connsiteX1" fmla="*/ 125275 w 915384"/>
                <a:gd name="connsiteY1" fmla="*/ 59241 h 1342722"/>
                <a:gd name="connsiteX2" fmla="*/ 41776 w 915384"/>
                <a:gd name="connsiteY2" fmla="*/ 598916 h 1342722"/>
                <a:gd name="connsiteX3" fmla="*/ 240545 w 915384"/>
                <a:gd name="connsiteY3" fmla="*/ 1183765 h 1342722"/>
                <a:gd name="connsiteX4" fmla="*/ 758573 w 915384"/>
                <a:gd name="connsiteY4" fmla="*/ 1302045 h 1342722"/>
                <a:gd name="connsiteX5" fmla="*/ 857009 w 915384"/>
                <a:gd name="connsiteY5" fmla="*/ 939702 h 1342722"/>
                <a:gd name="connsiteX6" fmla="*/ 793428 w 915384"/>
                <a:gd name="connsiteY6" fmla="*/ 243468 h 1342722"/>
                <a:gd name="connsiteX0" fmla="*/ 793428 w 923009"/>
                <a:gd name="connsiteY0" fmla="*/ 243468 h 1361918"/>
                <a:gd name="connsiteX1" fmla="*/ 125275 w 923009"/>
                <a:gd name="connsiteY1" fmla="*/ 59241 h 1361918"/>
                <a:gd name="connsiteX2" fmla="*/ 41776 w 923009"/>
                <a:gd name="connsiteY2" fmla="*/ 598916 h 1361918"/>
                <a:gd name="connsiteX3" fmla="*/ 240545 w 923009"/>
                <a:gd name="connsiteY3" fmla="*/ 1183765 h 1361918"/>
                <a:gd name="connsiteX4" fmla="*/ 758573 w 923009"/>
                <a:gd name="connsiteY4" fmla="*/ 1302045 h 1361918"/>
                <a:gd name="connsiteX5" fmla="*/ 902760 w 923009"/>
                <a:gd name="connsiteY5" fmla="*/ 824529 h 1361918"/>
                <a:gd name="connsiteX6" fmla="*/ 793428 w 923009"/>
                <a:gd name="connsiteY6" fmla="*/ 243468 h 136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009" h="1361918">
                  <a:moveTo>
                    <a:pt x="793428" y="243468"/>
                  </a:moveTo>
                  <a:cubicBezTo>
                    <a:pt x="663847" y="115920"/>
                    <a:pt x="250550" y="0"/>
                    <a:pt x="125275" y="59241"/>
                  </a:cubicBezTo>
                  <a:cubicBezTo>
                    <a:pt x="0" y="118482"/>
                    <a:pt x="22564" y="411495"/>
                    <a:pt x="41776" y="598916"/>
                  </a:cubicBezTo>
                  <a:cubicBezTo>
                    <a:pt x="60988" y="786337"/>
                    <a:pt x="121079" y="1066577"/>
                    <a:pt x="240545" y="1183765"/>
                  </a:cubicBezTo>
                  <a:cubicBezTo>
                    <a:pt x="360011" y="1300953"/>
                    <a:pt x="648204" y="1361918"/>
                    <a:pt x="758573" y="1302045"/>
                  </a:cubicBezTo>
                  <a:cubicBezTo>
                    <a:pt x="868942" y="1242172"/>
                    <a:pt x="896951" y="1000958"/>
                    <a:pt x="902760" y="824529"/>
                  </a:cubicBezTo>
                  <a:cubicBezTo>
                    <a:pt x="908569" y="648100"/>
                    <a:pt x="923009" y="371016"/>
                    <a:pt x="793428" y="243468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ysClr val="window" lastClr="FFFFFF"/>
                </a:gs>
                <a:gs pos="44000">
                  <a:srgbClr val="9BBB59">
                    <a:lumMod val="50000"/>
                  </a:srgbClr>
                </a:gs>
                <a:gs pos="98000">
                  <a:sysClr val="windowText" lastClr="000000"/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2" name="Rectangle 411"/>
          <p:cNvSpPr/>
          <p:nvPr/>
        </p:nvSpPr>
        <p:spPr>
          <a:xfrm>
            <a:off x="5919355" y="180975"/>
            <a:ext cx="3167495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6787392" y="396503"/>
            <a:ext cx="1317829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Toxic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7355986" y="1475836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7009401" y="1639033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beta-aggregates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502" name="Group 332"/>
          <p:cNvGrpSpPr/>
          <p:nvPr/>
        </p:nvGrpSpPr>
        <p:grpSpPr>
          <a:xfrm>
            <a:off x="6117151" y="697063"/>
            <a:ext cx="2711078" cy="932192"/>
            <a:chOff x="3133072" y="4296586"/>
            <a:chExt cx="2744650" cy="900330"/>
          </a:xfrm>
        </p:grpSpPr>
        <p:sp>
          <p:nvSpPr>
            <p:cNvPr id="584" name="Freeform 583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Freeform 584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6" name="Freeform 585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7" name="Freeform 586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9" name="Group 337"/>
          <p:cNvGrpSpPr/>
          <p:nvPr/>
        </p:nvGrpSpPr>
        <p:grpSpPr>
          <a:xfrm>
            <a:off x="6120734" y="561811"/>
            <a:ext cx="2711078" cy="932192"/>
            <a:chOff x="3133072" y="4296586"/>
            <a:chExt cx="2744650" cy="900330"/>
          </a:xfrm>
        </p:grpSpPr>
        <p:sp>
          <p:nvSpPr>
            <p:cNvPr id="589" name="Freeform 588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reeform 589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1" name="Freeform 590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2" name="Freeform 591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6" name="Rectangle 405"/>
          <p:cNvSpPr/>
          <p:nvPr/>
        </p:nvSpPr>
        <p:spPr>
          <a:xfrm>
            <a:off x="5919355" y="4071331"/>
            <a:ext cx="3167495" cy="2053244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21" name="Group 220"/>
          <p:cNvGrpSpPr/>
          <p:nvPr/>
        </p:nvGrpSpPr>
        <p:grpSpPr>
          <a:xfrm rot="20411478">
            <a:off x="7438046" y="4398711"/>
            <a:ext cx="1416373" cy="954964"/>
            <a:chOff x="7495195" y="4798760"/>
            <a:chExt cx="1416373" cy="954964"/>
          </a:xfrm>
        </p:grpSpPr>
        <p:grpSp>
          <p:nvGrpSpPr>
            <p:cNvPr id="217" name="Group 215"/>
            <p:cNvGrpSpPr/>
            <p:nvPr/>
          </p:nvGrpSpPr>
          <p:grpSpPr>
            <a:xfrm rot="980123">
              <a:off x="7495195" y="4798760"/>
              <a:ext cx="1416373" cy="865921"/>
              <a:chOff x="7380895" y="4332036"/>
              <a:chExt cx="1416373" cy="865921"/>
            </a:xfrm>
          </p:grpSpPr>
          <p:sp>
            <p:nvSpPr>
              <p:cNvPr id="218" name="Freeform 217"/>
              <p:cNvSpPr/>
              <p:nvPr/>
            </p:nvSpPr>
            <p:spPr>
              <a:xfrm rot="17670137" flipV="1">
                <a:off x="7315662" y="4550417"/>
                <a:ext cx="712773" cy="582307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Freeform 218"/>
              <p:cNvSpPr/>
              <p:nvPr/>
            </p:nvSpPr>
            <p:spPr>
              <a:xfrm rot="8028227">
                <a:off x="8066635" y="4180932"/>
                <a:ext cx="579529" cy="881737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0" name="Freeform 219"/>
            <p:cNvSpPr/>
            <p:nvPr/>
          </p:nvSpPr>
          <p:spPr>
            <a:xfrm rot="8444491">
              <a:off x="7878781" y="4885075"/>
              <a:ext cx="817617" cy="8686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8466 w 1098929"/>
                <a:gd name="connsiteY0" fmla="*/ 147099 h 1097919"/>
                <a:gd name="connsiteX1" fmla="*/ 96803 w 1098929"/>
                <a:gd name="connsiteY1" fmla="*/ 43732 h 1097919"/>
                <a:gd name="connsiteX2" fmla="*/ 17290 w 1098929"/>
                <a:gd name="connsiteY2" fmla="*/ 409492 h 1097919"/>
                <a:gd name="connsiteX3" fmla="*/ 200545 w 1098929"/>
                <a:gd name="connsiteY3" fmla="*/ 926586 h 1097919"/>
                <a:gd name="connsiteX4" fmla="*/ 718573 w 1098929"/>
                <a:gd name="connsiteY4" fmla="*/ 1044866 h 1097919"/>
                <a:gd name="connsiteX5" fmla="*/ 1058911 w 1098929"/>
                <a:gd name="connsiteY5" fmla="*/ 608275 h 1097919"/>
                <a:gd name="connsiteX6" fmla="*/ 478466 w 1098929"/>
                <a:gd name="connsiteY6" fmla="*/ 147099 h 1097919"/>
                <a:gd name="connsiteX0" fmla="*/ 478466 w 857027"/>
                <a:gd name="connsiteY0" fmla="*/ 147099 h 1085543"/>
                <a:gd name="connsiteX1" fmla="*/ 96803 w 857027"/>
                <a:gd name="connsiteY1" fmla="*/ 43732 h 1085543"/>
                <a:gd name="connsiteX2" fmla="*/ 17290 w 857027"/>
                <a:gd name="connsiteY2" fmla="*/ 409492 h 1085543"/>
                <a:gd name="connsiteX3" fmla="*/ 200545 w 857027"/>
                <a:gd name="connsiteY3" fmla="*/ 926586 h 1085543"/>
                <a:gd name="connsiteX4" fmla="*/ 718573 w 857027"/>
                <a:gd name="connsiteY4" fmla="*/ 1044866 h 1085543"/>
                <a:gd name="connsiteX5" fmla="*/ 817009 w 857027"/>
                <a:gd name="connsiteY5" fmla="*/ 682523 h 1085543"/>
                <a:gd name="connsiteX6" fmla="*/ 478466 w 857027"/>
                <a:gd name="connsiteY6" fmla="*/ 147099 h 1085543"/>
                <a:gd name="connsiteX0" fmla="*/ 779316 w 899350"/>
                <a:gd name="connsiteY0" fmla="*/ 106465 h 1205719"/>
                <a:gd name="connsiteX1" fmla="*/ 122691 w 899350"/>
                <a:gd name="connsiteY1" fmla="*/ 163908 h 1205719"/>
                <a:gd name="connsiteX2" fmla="*/ 43178 w 899350"/>
                <a:gd name="connsiteY2" fmla="*/ 529668 h 1205719"/>
                <a:gd name="connsiteX3" fmla="*/ 226433 w 899350"/>
                <a:gd name="connsiteY3" fmla="*/ 1046762 h 1205719"/>
                <a:gd name="connsiteX4" fmla="*/ 744461 w 899350"/>
                <a:gd name="connsiteY4" fmla="*/ 1165042 h 1205719"/>
                <a:gd name="connsiteX5" fmla="*/ 842897 w 899350"/>
                <a:gd name="connsiteY5" fmla="*/ 802699 h 1205719"/>
                <a:gd name="connsiteX6" fmla="*/ 779316 w 899350"/>
                <a:gd name="connsiteY6" fmla="*/ 106465 h 1205719"/>
                <a:gd name="connsiteX0" fmla="*/ 944931 w 1092567"/>
                <a:gd name="connsiteY0" fmla="*/ 331149 h 1430403"/>
                <a:gd name="connsiteX1" fmla="*/ 122690 w 1092567"/>
                <a:gd name="connsiteY1" fmla="*/ 70534 h 1430403"/>
                <a:gd name="connsiteX2" fmla="*/ 208793 w 1092567"/>
                <a:gd name="connsiteY2" fmla="*/ 754352 h 1430403"/>
                <a:gd name="connsiteX3" fmla="*/ 392048 w 1092567"/>
                <a:gd name="connsiteY3" fmla="*/ 1271446 h 1430403"/>
                <a:gd name="connsiteX4" fmla="*/ 910076 w 1092567"/>
                <a:gd name="connsiteY4" fmla="*/ 1389726 h 1430403"/>
                <a:gd name="connsiteX5" fmla="*/ 1008512 w 1092567"/>
                <a:gd name="connsiteY5" fmla="*/ 1027383 h 1430403"/>
                <a:gd name="connsiteX6" fmla="*/ 944931 w 1092567"/>
                <a:gd name="connsiteY6" fmla="*/ 331149 h 1430403"/>
                <a:gd name="connsiteX0" fmla="*/ 924985 w 1072623"/>
                <a:gd name="connsiteY0" fmla="*/ 301292 h 1400546"/>
                <a:gd name="connsiteX1" fmla="*/ 102744 w 1072623"/>
                <a:gd name="connsiteY1" fmla="*/ 40677 h 1400546"/>
                <a:gd name="connsiteX2" fmla="*/ 308519 w 1072623"/>
                <a:gd name="connsiteY2" fmla="*/ 545354 h 1400546"/>
                <a:gd name="connsiteX3" fmla="*/ 372102 w 1072623"/>
                <a:gd name="connsiteY3" fmla="*/ 1241589 h 1400546"/>
                <a:gd name="connsiteX4" fmla="*/ 890130 w 1072623"/>
                <a:gd name="connsiteY4" fmla="*/ 1359869 h 1400546"/>
                <a:gd name="connsiteX5" fmla="*/ 988566 w 1072623"/>
                <a:gd name="connsiteY5" fmla="*/ 997526 h 1400546"/>
                <a:gd name="connsiteX6" fmla="*/ 924985 w 1072623"/>
                <a:gd name="connsiteY6" fmla="*/ 301292 h 1400546"/>
                <a:gd name="connsiteX0" fmla="*/ 770897 w 892853"/>
                <a:gd name="connsiteY0" fmla="*/ 224904 h 1324158"/>
                <a:gd name="connsiteX1" fmla="*/ 102744 w 892853"/>
                <a:gd name="connsiteY1" fmla="*/ 40677 h 1324158"/>
                <a:gd name="connsiteX2" fmla="*/ 154431 w 892853"/>
                <a:gd name="connsiteY2" fmla="*/ 468966 h 1324158"/>
                <a:gd name="connsiteX3" fmla="*/ 218014 w 892853"/>
                <a:gd name="connsiteY3" fmla="*/ 1165201 h 1324158"/>
                <a:gd name="connsiteX4" fmla="*/ 736042 w 892853"/>
                <a:gd name="connsiteY4" fmla="*/ 1283481 h 1324158"/>
                <a:gd name="connsiteX5" fmla="*/ 834478 w 892853"/>
                <a:gd name="connsiteY5" fmla="*/ 921138 h 1324158"/>
                <a:gd name="connsiteX6" fmla="*/ 770897 w 892853"/>
                <a:gd name="connsiteY6" fmla="*/ 224904 h 1324158"/>
                <a:gd name="connsiteX0" fmla="*/ 742609 w 864565"/>
                <a:gd name="connsiteY0" fmla="*/ 250681 h 1349935"/>
                <a:gd name="connsiteX1" fmla="*/ 74456 w 864565"/>
                <a:gd name="connsiteY1" fmla="*/ 66454 h 1349935"/>
                <a:gd name="connsiteX2" fmla="*/ 295875 w 864565"/>
                <a:gd name="connsiteY2" fmla="*/ 649408 h 1349935"/>
                <a:gd name="connsiteX3" fmla="*/ 189726 w 864565"/>
                <a:gd name="connsiteY3" fmla="*/ 1190978 h 1349935"/>
                <a:gd name="connsiteX4" fmla="*/ 707754 w 864565"/>
                <a:gd name="connsiteY4" fmla="*/ 1309258 h 1349935"/>
                <a:gd name="connsiteX5" fmla="*/ 806190 w 864565"/>
                <a:gd name="connsiteY5" fmla="*/ 946915 h 1349935"/>
                <a:gd name="connsiteX6" fmla="*/ 742609 w 864565"/>
                <a:gd name="connsiteY6" fmla="*/ 250681 h 1349935"/>
                <a:gd name="connsiteX0" fmla="*/ 793428 w 915384"/>
                <a:gd name="connsiteY0" fmla="*/ 243468 h 1342722"/>
                <a:gd name="connsiteX1" fmla="*/ 125275 w 915384"/>
                <a:gd name="connsiteY1" fmla="*/ 59241 h 1342722"/>
                <a:gd name="connsiteX2" fmla="*/ 41776 w 915384"/>
                <a:gd name="connsiteY2" fmla="*/ 598916 h 1342722"/>
                <a:gd name="connsiteX3" fmla="*/ 240545 w 915384"/>
                <a:gd name="connsiteY3" fmla="*/ 1183765 h 1342722"/>
                <a:gd name="connsiteX4" fmla="*/ 758573 w 915384"/>
                <a:gd name="connsiteY4" fmla="*/ 1302045 h 1342722"/>
                <a:gd name="connsiteX5" fmla="*/ 857009 w 915384"/>
                <a:gd name="connsiteY5" fmla="*/ 939702 h 1342722"/>
                <a:gd name="connsiteX6" fmla="*/ 793428 w 915384"/>
                <a:gd name="connsiteY6" fmla="*/ 243468 h 1342722"/>
                <a:gd name="connsiteX0" fmla="*/ 793428 w 923009"/>
                <a:gd name="connsiteY0" fmla="*/ 243468 h 1361918"/>
                <a:gd name="connsiteX1" fmla="*/ 125275 w 923009"/>
                <a:gd name="connsiteY1" fmla="*/ 59241 h 1361918"/>
                <a:gd name="connsiteX2" fmla="*/ 41776 w 923009"/>
                <a:gd name="connsiteY2" fmla="*/ 598916 h 1361918"/>
                <a:gd name="connsiteX3" fmla="*/ 240545 w 923009"/>
                <a:gd name="connsiteY3" fmla="*/ 1183765 h 1361918"/>
                <a:gd name="connsiteX4" fmla="*/ 758573 w 923009"/>
                <a:gd name="connsiteY4" fmla="*/ 1302045 h 1361918"/>
                <a:gd name="connsiteX5" fmla="*/ 902760 w 923009"/>
                <a:gd name="connsiteY5" fmla="*/ 824529 h 1361918"/>
                <a:gd name="connsiteX6" fmla="*/ 793428 w 923009"/>
                <a:gd name="connsiteY6" fmla="*/ 243468 h 136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009" h="1361918">
                  <a:moveTo>
                    <a:pt x="793428" y="243468"/>
                  </a:moveTo>
                  <a:cubicBezTo>
                    <a:pt x="663847" y="115920"/>
                    <a:pt x="250550" y="0"/>
                    <a:pt x="125275" y="59241"/>
                  </a:cubicBezTo>
                  <a:cubicBezTo>
                    <a:pt x="0" y="118482"/>
                    <a:pt x="22564" y="411495"/>
                    <a:pt x="41776" y="598916"/>
                  </a:cubicBezTo>
                  <a:cubicBezTo>
                    <a:pt x="60988" y="786337"/>
                    <a:pt x="121079" y="1066577"/>
                    <a:pt x="240545" y="1183765"/>
                  </a:cubicBezTo>
                  <a:cubicBezTo>
                    <a:pt x="360011" y="1300953"/>
                    <a:pt x="648204" y="1361918"/>
                    <a:pt x="758573" y="1302045"/>
                  </a:cubicBezTo>
                  <a:cubicBezTo>
                    <a:pt x="868942" y="1242172"/>
                    <a:pt x="896951" y="1000958"/>
                    <a:pt x="902760" y="824529"/>
                  </a:cubicBezTo>
                  <a:cubicBezTo>
                    <a:pt x="908569" y="648100"/>
                    <a:pt x="923009" y="371016"/>
                    <a:pt x="793428" y="243468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ysClr val="window" lastClr="FFFFFF"/>
                </a:gs>
                <a:gs pos="44000">
                  <a:srgbClr val="9BBB59">
                    <a:lumMod val="50000"/>
                  </a:srgbClr>
                </a:gs>
                <a:gs pos="98000">
                  <a:sysClr val="windowText" lastClr="000000"/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2" name="Group 214"/>
          <p:cNvGrpSpPr/>
          <p:nvPr/>
        </p:nvGrpSpPr>
        <p:grpSpPr>
          <a:xfrm rot="626654">
            <a:off x="6084501" y="4877121"/>
            <a:ext cx="1190750" cy="905570"/>
            <a:chOff x="6074976" y="4858073"/>
            <a:chExt cx="1190750" cy="905570"/>
          </a:xfrm>
        </p:grpSpPr>
        <p:sp>
          <p:nvSpPr>
            <p:cNvPr id="223" name="Freeform 222"/>
            <p:cNvSpPr/>
            <p:nvPr/>
          </p:nvSpPr>
          <p:spPr>
            <a:xfrm rot="6880870" flipV="1">
              <a:off x="6753664" y="4864237"/>
              <a:ext cx="518225" cy="50589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Freeform 223"/>
            <p:cNvSpPr/>
            <p:nvPr/>
          </p:nvSpPr>
          <p:spPr>
            <a:xfrm rot="20003394">
              <a:off x="6074976" y="4984462"/>
              <a:ext cx="731569" cy="77918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0" name="Group 332"/>
          <p:cNvGrpSpPr/>
          <p:nvPr/>
        </p:nvGrpSpPr>
        <p:grpSpPr>
          <a:xfrm>
            <a:off x="6050476" y="4926163"/>
            <a:ext cx="2711078" cy="932192"/>
            <a:chOff x="3133072" y="4296586"/>
            <a:chExt cx="2744650" cy="900330"/>
          </a:xfrm>
        </p:grpSpPr>
        <p:sp>
          <p:nvSpPr>
            <p:cNvPr id="211" name="Freeform 210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 211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Freeform 212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Freeform 213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7" name="Freeform 226"/>
          <p:cNvSpPr/>
          <p:nvPr/>
        </p:nvSpPr>
        <p:spPr>
          <a:xfrm rot="8444491">
            <a:off x="1034535" y="4682587"/>
            <a:ext cx="817617" cy="868649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8466 w 1098929"/>
              <a:gd name="connsiteY0" fmla="*/ 147099 h 1097919"/>
              <a:gd name="connsiteX1" fmla="*/ 96803 w 1098929"/>
              <a:gd name="connsiteY1" fmla="*/ 43732 h 1097919"/>
              <a:gd name="connsiteX2" fmla="*/ 17290 w 1098929"/>
              <a:gd name="connsiteY2" fmla="*/ 409492 h 1097919"/>
              <a:gd name="connsiteX3" fmla="*/ 200545 w 1098929"/>
              <a:gd name="connsiteY3" fmla="*/ 926586 h 1097919"/>
              <a:gd name="connsiteX4" fmla="*/ 718573 w 1098929"/>
              <a:gd name="connsiteY4" fmla="*/ 1044866 h 1097919"/>
              <a:gd name="connsiteX5" fmla="*/ 1058911 w 1098929"/>
              <a:gd name="connsiteY5" fmla="*/ 608275 h 1097919"/>
              <a:gd name="connsiteX6" fmla="*/ 478466 w 1098929"/>
              <a:gd name="connsiteY6" fmla="*/ 147099 h 1097919"/>
              <a:gd name="connsiteX0" fmla="*/ 478466 w 857027"/>
              <a:gd name="connsiteY0" fmla="*/ 147099 h 1085543"/>
              <a:gd name="connsiteX1" fmla="*/ 96803 w 857027"/>
              <a:gd name="connsiteY1" fmla="*/ 43732 h 1085543"/>
              <a:gd name="connsiteX2" fmla="*/ 17290 w 857027"/>
              <a:gd name="connsiteY2" fmla="*/ 409492 h 1085543"/>
              <a:gd name="connsiteX3" fmla="*/ 200545 w 857027"/>
              <a:gd name="connsiteY3" fmla="*/ 926586 h 1085543"/>
              <a:gd name="connsiteX4" fmla="*/ 718573 w 857027"/>
              <a:gd name="connsiteY4" fmla="*/ 1044866 h 1085543"/>
              <a:gd name="connsiteX5" fmla="*/ 817009 w 857027"/>
              <a:gd name="connsiteY5" fmla="*/ 682523 h 1085543"/>
              <a:gd name="connsiteX6" fmla="*/ 478466 w 857027"/>
              <a:gd name="connsiteY6" fmla="*/ 147099 h 1085543"/>
              <a:gd name="connsiteX0" fmla="*/ 779316 w 899350"/>
              <a:gd name="connsiteY0" fmla="*/ 106465 h 1205719"/>
              <a:gd name="connsiteX1" fmla="*/ 122691 w 899350"/>
              <a:gd name="connsiteY1" fmla="*/ 163908 h 1205719"/>
              <a:gd name="connsiteX2" fmla="*/ 43178 w 899350"/>
              <a:gd name="connsiteY2" fmla="*/ 529668 h 1205719"/>
              <a:gd name="connsiteX3" fmla="*/ 226433 w 899350"/>
              <a:gd name="connsiteY3" fmla="*/ 1046762 h 1205719"/>
              <a:gd name="connsiteX4" fmla="*/ 744461 w 899350"/>
              <a:gd name="connsiteY4" fmla="*/ 1165042 h 1205719"/>
              <a:gd name="connsiteX5" fmla="*/ 842897 w 899350"/>
              <a:gd name="connsiteY5" fmla="*/ 802699 h 1205719"/>
              <a:gd name="connsiteX6" fmla="*/ 779316 w 899350"/>
              <a:gd name="connsiteY6" fmla="*/ 106465 h 1205719"/>
              <a:gd name="connsiteX0" fmla="*/ 944931 w 1092567"/>
              <a:gd name="connsiteY0" fmla="*/ 331149 h 1430403"/>
              <a:gd name="connsiteX1" fmla="*/ 122690 w 1092567"/>
              <a:gd name="connsiteY1" fmla="*/ 70534 h 1430403"/>
              <a:gd name="connsiteX2" fmla="*/ 208793 w 1092567"/>
              <a:gd name="connsiteY2" fmla="*/ 754352 h 1430403"/>
              <a:gd name="connsiteX3" fmla="*/ 392048 w 1092567"/>
              <a:gd name="connsiteY3" fmla="*/ 1271446 h 1430403"/>
              <a:gd name="connsiteX4" fmla="*/ 910076 w 1092567"/>
              <a:gd name="connsiteY4" fmla="*/ 1389726 h 1430403"/>
              <a:gd name="connsiteX5" fmla="*/ 1008512 w 1092567"/>
              <a:gd name="connsiteY5" fmla="*/ 1027383 h 1430403"/>
              <a:gd name="connsiteX6" fmla="*/ 944931 w 1092567"/>
              <a:gd name="connsiteY6" fmla="*/ 331149 h 1430403"/>
              <a:gd name="connsiteX0" fmla="*/ 924985 w 1072623"/>
              <a:gd name="connsiteY0" fmla="*/ 301292 h 1400546"/>
              <a:gd name="connsiteX1" fmla="*/ 102744 w 1072623"/>
              <a:gd name="connsiteY1" fmla="*/ 40677 h 1400546"/>
              <a:gd name="connsiteX2" fmla="*/ 308519 w 1072623"/>
              <a:gd name="connsiteY2" fmla="*/ 545354 h 1400546"/>
              <a:gd name="connsiteX3" fmla="*/ 372102 w 1072623"/>
              <a:gd name="connsiteY3" fmla="*/ 1241589 h 1400546"/>
              <a:gd name="connsiteX4" fmla="*/ 890130 w 1072623"/>
              <a:gd name="connsiteY4" fmla="*/ 1359869 h 1400546"/>
              <a:gd name="connsiteX5" fmla="*/ 988566 w 1072623"/>
              <a:gd name="connsiteY5" fmla="*/ 997526 h 1400546"/>
              <a:gd name="connsiteX6" fmla="*/ 924985 w 1072623"/>
              <a:gd name="connsiteY6" fmla="*/ 301292 h 1400546"/>
              <a:gd name="connsiteX0" fmla="*/ 770897 w 892853"/>
              <a:gd name="connsiteY0" fmla="*/ 224904 h 1324158"/>
              <a:gd name="connsiteX1" fmla="*/ 102744 w 892853"/>
              <a:gd name="connsiteY1" fmla="*/ 40677 h 1324158"/>
              <a:gd name="connsiteX2" fmla="*/ 154431 w 892853"/>
              <a:gd name="connsiteY2" fmla="*/ 468966 h 1324158"/>
              <a:gd name="connsiteX3" fmla="*/ 218014 w 892853"/>
              <a:gd name="connsiteY3" fmla="*/ 1165201 h 1324158"/>
              <a:gd name="connsiteX4" fmla="*/ 736042 w 892853"/>
              <a:gd name="connsiteY4" fmla="*/ 1283481 h 1324158"/>
              <a:gd name="connsiteX5" fmla="*/ 834478 w 892853"/>
              <a:gd name="connsiteY5" fmla="*/ 921138 h 1324158"/>
              <a:gd name="connsiteX6" fmla="*/ 770897 w 892853"/>
              <a:gd name="connsiteY6" fmla="*/ 224904 h 1324158"/>
              <a:gd name="connsiteX0" fmla="*/ 742609 w 864565"/>
              <a:gd name="connsiteY0" fmla="*/ 250681 h 1349935"/>
              <a:gd name="connsiteX1" fmla="*/ 74456 w 864565"/>
              <a:gd name="connsiteY1" fmla="*/ 66454 h 1349935"/>
              <a:gd name="connsiteX2" fmla="*/ 295875 w 864565"/>
              <a:gd name="connsiteY2" fmla="*/ 649408 h 1349935"/>
              <a:gd name="connsiteX3" fmla="*/ 189726 w 864565"/>
              <a:gd name="connsiteY3" fmla="*/ 1190978 h 1349935"/>
              <a:gd name="connsiteX4" fmla="*/ 707754 w 864565"/>
              <a:gd name="connsiteY4" fmla="*/ 1309258 h 1349935"/>
              <a:gd name="connsiteX5" fmla="*/ 806190 w 864565"/>
              <a:gd name="connsiteY5" fmla="*/ 946915 h 1349935"/>
              <a:gd name="connsiteX6" fmla="*/ 742609 w 864565"/>
              <a:gd name="connsiteY6" fmla="*/ 250681 h 1349935"/>
              <a:gd name="connsiteX0" fmla="*/ 793428 w 915384"/>
              <a:gd name="connsiteY0" fmla="*/ 243468 h 1342722"/>
              <a:gd name="connsiteX1" fmla="*/ 125275 w 915384"/>
              <a:gd name="connsiteY1" fmla="*/ 59241 h 1342722"/>
              <a:gd name="connsiteX2" fmla="*/ 41776 w 915384"/>
              <a:gd name="connsiteY2" fmla="*/ 598916 h 1342722"/>
              <a:gd name="connsiteX3" fmla="*/ 240545 w 915384"/>
              <a:gd name="connsiteY3" fmla="*/ 1183765 h 1342722"/>
              <a:gd name="connsiteX4" fmla="*/ 758573 w 915384"/>
              <a:gd name="connsiteY4" fmla="*/ 1302045 h 1342722"/>
              <a:gd name="connsiteX5" fmla="*/ 857009 w 915384"/>
              <a:gd name="connsiteY5" fmla="*/ 939702 h 1342722"/>
              <a:gd name="connsiteX6" fmla="*/ 793428 w 915384"/>
              <a:gd name="connsiteY6" fmla="*/ 243468 h 1342722"/>
              <a:gd name="connsiteX0" fmla="*/ 793428 w 923009"/>
              <a:gd name="connsiteY0" fmla="*/ 243468 h 1361918"/>
              <a:gd name="connsiteX1" fmla="*/ 125275 w 923009"/>
              <a:gd name="connsiteY1" fmla="*/ 59241 h 1361918"/>
              <a:gd name="connsiteX2" fmla="*/ 41776 w 923009"/>
              <a:gd name="connsiteY2" fmla="*/ 598916 h 1361918"/>
              <a:gd name="connsiteX3" fmla="*/ 240545 w 923009"/>
              <a:gd name="connsiteY3" fmla="*/ 1183765 h 1361918"/>
              <a:gd name="connsiteX4" fmla="*/ 758573 w 923009"/>
              <a:gd name="connsiteY4" fmla="*/ 1302045 h 1361918"/>
              <a:gd name="connsiteX5" fmla="*/ 902760 w 923009"/>
              <a:gd name="connsiteY5" fmla="*/ 824529 h 1361918"/>
              <a:gd name="connsiteX6" fmla="*/ 793428 w 923009"/>
              <a:gd name="connsiteY6" fmla="*/ 243468 h 136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009" h="1361918">
                <a:moveTo>
                  <a:pt x="793428" y="243468"/>
                </a:moveTo>
                <a:cubicBezTo>
                  <a:pt x="663847" y="115920"/>
                  <a:pt x="250550" y="0"/>
                  <a:pt x="125275" y="59241"/>
                </a:cubicBezTo>
                <a:cubicBezTo>
                  <a:pt x="0" y="118482"/>
                  <a:pt x="22564" y="411495"/>
                  <a:pt x="41776" y="598916"/>
                </a:cubicBezTo>
                <a:cubicBezTo>
                  <a:pt x="60988" y="786337"/>
                  <a:pt x="121079" y="1066577"/>
                  <a:pt x="240545" y="1183765"/>
                </a:cubicBezTo>
                <a:cubicBezTo>
                  <a:pt x="360011" y="1300953"/>
                  <a:pt x="648204" y="1361918"/>
                  <a:pt x="758573" y="1302045"/>
                </a:cubicBezTo>
                <a:cubicBezTo>
                  <a:pt x="868942" y="1242172"/>
                  <a:pt x="896951" y="1000958"/>
                  <a:pt x="902760" y="824529"/>
                </a:cubicBezTo>
                <a:cubicBezTo>
                  <a:pt x="908569" y="648100"/>
                  <a:pt x="923009" y="371016"/>
                  <a:pt x="793428" y="243468"/>
                </a:cubicBezTo>
                <a:close/>
              </a:path>
            </a:pathLst>
          </a:custGeom>
          <a:gradFill flip="none" rotWithShape="1">
            <a:gsLst>
              <a:gs pos="16000">
                <a:sysClr val="window" lastClr="FFFFFF"/>
              </a:gs>
              <a:gs pos="44000">
                <a:srgbClr val="9BBB59">
                  <a:lumMod val="50000"/>
                </a:srgbClr>
              </a:gs>
              <a:gs pos="98000">
                <a:sysClr val="windowText" lastClr="000000"/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5919355" y="2234219"/>
            <a:ext cx="3167495" cy="1729047"/>
            <a:chOff x="5919355" y="2234219"/>
            <a:chExt cx="3167495" cy="1729047"/>
          </a:xfrm>
        </p:grpSpPr>
        <p:sp>
          <p:nvSpPr>
            <p:cNvPr id="229" name="Rectangle 228"/>
            <p:cNvSpPr/>
            <p:nvPr/>
          </p:nvSpPr>
          <p:spPr>
            <a:xfrm>
              <a:off x="5919355" y="2234219"/>
              <a:ext cx="3167495" cy="1729047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30" name="Group 303"/>
            <p:cNvGrpSpPr/>
            <p:nvPr/>
          </p:nvGrpSpPr>
          <p:grpSpPr>
            <a:xfrm>
              <a:off x="6095998" y="2924170"/>
              <a:ext cx="2711078" cy="932191"/>
              <a:chOff x="3133072" y="4296586"/>
              <a:chExt cx="2744650" cy="900330"/>
            </a:xfrm>
          </p:grpSpPr>
          <p:sp>
            <p:nvSpPr>
              <p:cNvPr id="258" name="Freeform 257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9" name="Freeform 258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0" name="Freeform 259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1" name="Freeform 260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31" name="TextBox 230"/>
            <p:cNvSpPr txBox="1"/>
            <p:nvPr/>
          </p:nvSpPr>
          <p:spPr>
            <a:xfrm>
              <a:off x="7203689" y="3368693"/>
              <a:ext cx="8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1100" b="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308498" y="3564078"/>
              <a:ext cx="26566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0" u="sng" smtClean="0">
                  <a:latin typeface="Tw Cen MT Condensed Extra Bold" pitchFamily="34" charset="0"/>
                </a:rPr>
                <a:t>increased beta-aggregates</a:t>
              </a:r>
              <a:endParaRPr lang="en-US" sz="1050" b="0" u="sng" dirty="0">
                <a:latin typeface="Tw Cen MT Condensed Extra Bold" pitchFamily="34" charset="0"/>
              </a:endParaRPr>
            </a:p>
          </p:txBody>
        </p:sp>
        <p:grpSp>
          <p:nvGrpSpPr>
            <p:cNvPr id="233" name="Group 309"/>
            <p:cNvGrpSpPr/>
            <p:nvPr/>
          </p:nvGrpSpPr>
          <p:grpSpPr>
            <a:xfrm>
              <a:off x="6276975" y="2829401"/>
              <a:ext cx="2478234" cy="751999"/>
              <a:chOff x="3268641" y="4199947"/>
              <a:chExt cx="2508923" cy="726297"/>
            </a:xfrm>
          </p:grpSpPr>
          <p:sp>
            <p:nvSpPr>
              <p:cNvPr id="254" name="Freeform 253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Freeform 254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Freeform 255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Freeform 256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4" name="Group 332"/>
            <p:cNvGrpSpPr/>
            <p:nvPr/>
          </p:nvGrpSpPr>
          <p:grpSpPr>
            <a:xfrm>
              <a:off x="6172198" y="2666995"/>
              <a:ext cx="2711078" cy="932191"/>
              <a:chOff x="3133072" y="4296586"/>
              <a:chExt cx="2744650" cy="900330"/>
            </a:xfrm>
          </p:grpSpPr>
          <p:sp>
            <p:nvSpPr>
              <p:cNvPr id="250" name="Freeform 249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1" name="Freeform 250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Freeform 251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3" name="Freeform 252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5" name="Group 337"/>
            <p:cNvGrpSpPr/>
            <p:nvPr/>
          </p:nvGrpSpPr>
          <p:grpSpPr>
            <a:xfrm>
              <a:off x="6175781" y="2531743"/>
              <a:ext cx="2711078" cy="932191"/>
              <a:chOff x="3133072" y="4296586"/>
              <a:chExt cx="2744650" cy="900330"/>
            </a:xfrm>
          </p:grpSpPr>
          <p:sp>
            <p:nvSpPr>
              <p:cNvPr id="246" name="Freeform 245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7" name="Freeform 246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8" name="Freeform 247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9" name="Freeform 248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6" name="Group 302"/>
            <p:cNvGrpSpPr/>
            <p:nvPr/>
          </p:nvGrpSpPr>
          <p:grpSpPr>
            <a:xfrm>
              <a:off x="6315075" y="2428875"/>
              <a:ext cx="2478234" cy="751999"/>
              <a:chOff x="3268641" y="4199947"/>
              <a:chExt cx="2508923" cy="726297"/>
            </a:xfrm>
          </p:grpSpPr>
          <p:sp>
            <p:nvSpPr>
              <p:cNvPr id="242" name="Freeform 241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3" name="Freeform 242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4" name="Freeform 243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Freeform 244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7" name="Group 314"/>
            <p:cNvGrpSpPr/>
            <p:nvPr/>
          </p:nvGrpSpPr>
          <p:grpSpPr>
            <a:xfrm>
              <a:off x="6200773" y="2257420"/>
              <a:ext cx="2711078" cy="932191"/>
              <a:chOff x="3133072" y="4296586"/>
              <a:chExt cx="2744650" cy="900330"/>
            </a:xfrm>
          </p:grpSpPr>
          <p:sp>
            <p:nvSpPr>
              <p:cNvPr id="238" name="Freeform 237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Freeform 238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0" name="Freeform 239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1" name="Freeform 240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841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0.00278 C 0.19097 -0.02708 0.39462 -0.05671 0.5217 -0.04861 C 0.64913 -0.0405 0.7 0.00533 0.75104 0.05139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00" y="-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407"/>
          <p:cNvSpPr/>
          <p:nvPr/>
        </p:nvSpPr>
        <p:spPr>
          <a:xfrm>
            <a:off x="95250" y="4071331"/>
            <a:ext cx="2656609" cy="2053244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1" name="Rectangle 410"/>
          <p:cNvSpPr/>
          <p:nvPr/>
        </p:nvSpPr>
        <p:spPr>
          <a:xfrm>
            <a:off x="95250" y="2234219"/>
            <a:ext cx="2656609" cy="172904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2854036" y="180975"/>
            <a:ext cx="2963141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30"/>
          <p:cNvGrpSpPr/>
          <p:nvPr/>
        </p:nvGrpSpPr>
        <p:grpSpPr>
          <a:xfrm rot="16968161">
            <a:off x="3983974" y="788493"/>
            <a:ext cx="308355" cy="719135"/>
            <a:chOff x="2041076" y="4193012"/>
            <a:chExt cx="448141" cy="1113734"/>
          </a:xfrm>
        </p:grpSpPr>
        <p:sp>
          <p:nvSpPr>
            <p:cNvPr id="415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16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17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18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19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20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21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3" name="Freeform 422"/>
          <p:cNvSpPr/>
          <p:nvPr/>
        </p:nvSpPr>
        <p:spPr>
          <a:xfrm rot="18786499" flipV="1">
            <a:off x="4515986" y="1081526"/>
            <a:ext cx="292253" cy="467332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374650 w 742950"/>
              <a:gd name="connsiteY9" fmla="*/ 244475 h 514350"/>
              <a:gd name="connsiteX10" fmla="*/ 431800 w 742950"/>
              <a:gd name="connsiteY10" fmla="*/ 0 h 514350"/>
              <a:gd name="connsiteX11" fmla="*/ 184150 w 742950"/>
              <a:gd name="connsiteY11" fmla="*/ 66675 h 514350"/>
              <a:gd name="connsiteX12" fmla="*/ 282575 w 742950"/>
              <a:gd name="connsiteY12" fmla="*/ 307975 h 514350"/>
              <a:gd name="connsiteX13" fmla="*/ 127000 w 742950"/>
              <a:gd name="connsiteY13" fmla="*/ 301625 h 514350"/>
              <a:gd name="connsiteX14" fmla="*/ 101600 w 742950"/>
              <a:gd name="connsiteY14" fmla="*/ 485775 h 514350"/>
              <a:gd name="connsiteX15" fmla="*/ 0 w 742950"/>
              <a:gd name="connsiteY15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698500 w 742950"/>
              <a:gd name="connsiteY6" fmla="*/ 244475 h 514350"/>
              <a:gd name="connsiteX7" fmla="*/ 742950 w 742950"/>
              <a:gd name="connsiteY7" fmla="*/ 346075 h 514350"/>
              <a:gd name="connsiteX8" fmla="*/ 476250 w 742950"/>
              <a:gd name="connsiteY8" fmla="*/ 498475 h 514350"/>
              <a:gd name="connsiteX9" fmla="*/ 431800 w 742950"/>
              <a:gd name="connsiteY9" fmla="*/ 0 h 514350"/>
              <a:gd name="connsiteX10" fmla="*/ 184150 w 742950"/>
              <a:gd name="connsiteY10" fmla="*/ 66675 h 514350"/>
              <a:gd name="connsiteX11" fmla="*/ 282575 w 742950"/>
              <a:gd name="connsiteY11" fmla="*/ 307975 h 514350"/>
              <a:gd name="connsiteX12" fmla="*/ 127000 w 742950"/>
              <a:gd name="connsiteY12" fmla="*/ 301625 h 514350"/>
              <a:gd name="connsiteX13" fmla="*/ 101600 w 742950"/>
              <a:gd name="connsiteY13" fmla="*/ 485775 h 514350"/>
              <a:gd name="connsiteX14" fmla="*/ 0 w 742950"/>
              <a:gd name="connsiteY14" fmla="*/ 504825 h 514350"/>
              <a:gd name="connsiteX0" fmla="*/ 6350 w 742950"/>
              <a:gd name="connsiteY0" fmla="*/ 514350 h 514350"/>
              <a:gd name="connsiteX1" fmla="*/ 57150 w 742950"/>
              <a:gd name="connsiteY1" fmla="*/ 215900 h 514350"/>
              <a:gd name="connsiteX2" fmla="*/ 190500 w 742950"/>
              <a:gd name="connsiteY2" fmla="*/ 244475 h 514350"/>
              <a:gd name="connsiteX3" fmla="*/ 98425 w 742950"/>
              <a:gd name="connsiteY3" fmla="*/ 3175 h 514350"/>
              <a:gd name="connsiteX4" fmla="*/ 476250 w 742950"/>
              <a:gd name="connsiteY4" fmla="*/ 238125 h 514350"/>
              <a:gd name="connsiteX5" fmla="*/ 527050 w 742950"/>
              <a:gd name="connsiteY5" fmla="*/ 361950 h 514350"/>
              <a:gd name="connsiteX6" fmla="*/ 742950 w 742950"/>
              <a:gd name="connsiteY6" fmla="*/ 346075 h 514350"/>
              <a:gd name="connsiteX7" fmla="*/ 476250 w 742950"/>
              <a:gd name="connsiteY7" fmla="*/ 498475 h 514350"/>
              <a:gd name="connsiteX8" fmla="*/ 431800 w 742950"/>
              <a:gd name="connsiteY8" fmla="*/ 0 h 514350"/>
              <a:gd name="connsiteX9" fmla="*/ 184150 w 742950"/>
              <a:gd name="connsiteY9" fmla="*/ 66675 h 514350"/>
              <a:gd name="connsiteX10" fmla="*/ 282575 w 742950"/>
              <a:gd name="connsiteY10" fmla="*/ 307975 h 514350"/>
              <a:gd name="connsiteX11" fmla="*/ 127000 w 742950"/>
              <a:gd name="connsiteY11" fmla="*/ 301625 h 514350"/>
              <a:gd name="connsiteX12" fmla="*/ 101600 w 742950"/>
              <a:gd name="connsiteY12" fmla="*/ 485775 h 514350"/>
              <a:gd name="connsiteX13" fmla="*/ 0 w 742950"/>
              <a:gd name="connsiteY13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76250 w 527050"/>
              <a:gd name="connsiteY6" fmla="*/ 498475 h 514350"/>
              <a:gd name="connsiteX7" fmla="*/ 431800 w 527050"/>
              <a:gd name="connsiteY7" fmla="*/ 0 h 514350"/>
              <a:gd name="connsiteX8" fmla="*/ 184150 w 527050"/>
              <a:gd name="connsiteY8" fmla="*/ 66675 h 514350"/>
              <a:gd name="connsiteX9" fmla="*/ 282575 w 527050"/>
              <a:gd name="connsiteY9" fmla="*/ 307975 h 514350"/>
              <a:gd name="connsiteX10" fmla="*/ 127000 w 527050"/>
              <a:gd name="connsiteY10" fmla="*/ 301625 h 514350"/>
              <a:gd name="connsiteX11" fmla="*/ 101600 w 527050"/>
              <a:gd name="connsiteY11" fmla="*/ 485775 h 514350"/>
              <a:gd name="connsiteX12" fmla="*/ 0 w 527050"/>
              <a:gd name="connsiteY12" fmla="*/ 504825 h 514350"/>
              <a:gd name="connsiteX0" fmla="*/ 6350 w 527050"/>
              <a:gd name="connsiteY0" fmla="*/ 514350 h 514350"/>
              <a:gd name="connsiteX1" fmla="*/ 57150 w 527050"/>
              <a:gd name="connsiteY1" fmla="*/ 215900 h 514350"/>
              <a:gd name="connsiteX2" fmla="*/ 190500 w 527050"/>
              <a:gd name="connsiteY2" fmla="*/ 244475 h 514350"/>
              <a:gd name="connsiteX3" fmla="*/ 98425 w 527050"/>
              <a:gd name="connsiteY3" fmla="*/ 3175 h 514350"/>
              <a:gd name="connsiteX4" fmla="*/ 476250 w 527050"/>
              <a:gd name="connsiteY4" fmla="*/ 238125 h 514350"/>
              <a:gd name="connsiteX5" fmla="*/ 527050 w 527050"/>
              <a:gd name="connsiteY5" fmla="*/ 361950 h 514350"/>
              <a:gd name="connsiteX6" fmla="*/ 431800 w 527050"/>
              <a:gd name="connsiteY6" fmla="*/ 0 h 514350"/>
              <a:gd name="connsiteX7" fmla="*/ 184150 w 527050"/>
              <a:gd name="connsiteY7" fmla="*/ 66675 h 514350"/>
              <a:gd name="connsiteX8" fmla="*/ 282575 w 527050"/>
              <a:gd name="connsiteY8" fmla="*/ 307975 h 514350"/>
              <a:gd name="connsiteX9" fmla="*/ 127000 w 527050"/>
              <a:gd name="connsiteY9" fmla="*/ 301625 h 514350"/>
              <a:gd name="connsiteX10" fmla="*/ 101600 w 527050"/>
              <a:gd name="connsiteY10" fmla="*/ 485775 h 514350"/>
              <a:gd name="connsiteX11" fmla="*/ 0 w 527050"/>
              <a:gd name="connsiteY11" fmla="*/ 504825 h 514350"/>
              <a:gd name="connsiteX0" fmla="*/ 6350 w 476249"/>
              <a:gd name="connsiteY0" fmla="*/ 514350 h 514350"/>
              <a:gd name="connsiteX1" fmla="*/ 57150 w 476249"/>
              <a:gd name="connsiteY1" fmla="*/ 215900 h 514350"/>
              <a:gd name="connsiteX2" fmla="*/ 190500 w 476249"/>
              <a:gd name="connsiteY2" fmla="*/ 244475 h 514350"/>
              <a:gd name="connsiteX3" fmla="*/ 98425 w 476249"/>
              <a:gd name="connsiteY3" fmla="*/ 3175 h 514350"/>
              <a:gd name="connsiteX4" fmla="*/ 476250 w 476249"/>
              <a:gd name="connsiteY4" fmla="*/ 238125 h 514350"/>
              <a:gd name="connsiteX5" fmla="*/ 431800 w 476249"/>
              <a:gd name="connsiteY5" fmla="*/ 0 h 514350"/>
              <a:gd name="connsiteX6" fmla="*/ 184150 w 476249"/>
              <a:gd name="connsiteY6" fmla="*/ 66675 h 514350"/>
              <a:gd name="connsiteX7" fmla="*/ 282575 w 476249"/>
              <a:gd name="connsiteY7" fmla="*/ 307975 h 514350"/>
              <a:gd name="connsiteX8" fmla="*/ 127000 w 476249"/>
              <a:gd name="connsiteY8" fmla="*/ 301625 h 514350"/>
              <a:gd name="connsiteX9" fmla="*/ 101600 w 476249"/>
              <a:gd name="connsiteY9" fmla="*/ 485775 h 514350"/>
              <a:gd name="connsiteX10" fmla="*/ 0 w 476249"/>
              <a:gd name="connsiteY10" fmla="*/ 504825 h 514350"/>
              <a:gd name="connsiteX0" fmla="*/ 6350 w 431800"/>
              <a:gd name="connsiteY0" fmla="*/ 593254 h 593254"/>
              <a:gd name="connsiteX1" fmla="*/ 57150 w 431800"/>
              <a:gd name="connsiteY1" fmla="*/ 294804 h 593254"/>
              <a:gd name="connsiteX2" fmla="*/ 190500 w 431800"/>
              <a:gd name="connsiteY2" fmla="*/ 323379 h 593254"/>
              <a:gd name="connsiteX3" fmla="*/ 98425 w 431800"/>
              <a:gd name="connsiteY3" fmla="*/ 82079 h 593254"/>
              <a:gd name="connsiteX4" fmla="*/ 380772 w 431800"/>
              <a:gd name="connsiteY4" fmla="*/ 0 h 593254"/>
              <a:gd name="connsiteX5" fmla="*/ 431800 w 431800"/>
              <a:gd name="connsiteY5" fmla="*/ 78904 h 593254"/>
              <a:gd name="connsiteX6" fmla="*/ 184150 w 431800"/>
              <a:gd name="connsiteY6" fmla="*/ 145579 h 593254"/>
              <a:gd name="connsiteX7" fmla="*/ 282575 w 431800"/>
              <a:gd name="connsiteY7" fmla="*/ 386879 h 593254"/>
              <a:gd name="connsiteX8" fmla="*/ 127000 w 431800"/>
              <a:gd name="connsiteY8" fmla="*/ 380529 h 593254"/>
              <a:gd name="connsiteX9" fmla="*/ 101600 w 431800"/>
              <a:gd name="connsiteY9" fmla="*/ 564679 h 593254"/>
              <a:gd name="connsiteX10" fmla="*/ 0 w 431800"/>
              <a:gd name="connsiteY10" fmla="*/ 583729 h 59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800" h="593254">
                <a:moveTo>
                  <a:pt x="6350" y="593254"/>
                </a:moveTo>
                <a:lnTo>
                  <a:pt x="57150" y="294804"/>
                </a:lnTo>
                <a:lnTo>
                  <a:pt x="190500" y="323379"/>
                </a:lnTo>
                <a:lnTo>
                  <a:pt x="98425" y="82079"/>
                </a:lnTo>
                <a:lnTo>
                  <a:pt x="380772" y="0"/>
                </a:lnTo>
                <a:lnTo>
                  <a:pt x="431800" y="78904"/>
                </a:lnTo>
                <a:lnTo>
                  <a:pt x="184150" y="145579"/>
                </a:lnTo>
                <a:lnTo>
                  <a:pt x="282575" y="386879"/>
                </a:lnTo>
                <a:lnTo>
                  <a:pt x="127000" y="380529"/>
                </a:lnTo>
                <a:lnTo>
                  <a:pt x="101600" y="564679"/>
                </a:lnTo>
                <a:lnTo>
                  <a:pt x="0" y="583729"/>
                </a:lnTo>
              </a:path>
            </a:pathLst>
          </a:custGeom>
          <a:solidFill>
            <a:srgbClr val="FF000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219581" y="1488597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872997" y="165179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dirty="0" smtClean="0">
                <a:latin typeface="Tw Cen MT Condensed Extra Bold" pitchFamily="34" charset="0"/>
              </a:rPr>
              <a:t>disordered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sp>
        <p:nvSpPr>
          <p:cNvPr id="426" name="Freeform 425"/>
          <p:cNvSpPr/>
          <p:nvPr/>
        </p:nvSpPr>
        <p:spPr>
          <a:xfrm rot="21119756">
            <a:off x="3125709" y="671598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 426"/>
          <p:cNvSpPr/>
          <p:nvPr/>
        </p:nvSpPr>
        <p:spPr>
          <a:xfrm rot="9144589">
            <a:off x="4708878" y="687652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3830197" y="754908"/>
            <a:ext cx="827947" cy="3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itchFamily="34" charset="0"/>
              </a:rPr>
              <a:t>CC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3228055" y="289040"/>
            <a:ext cx="1448690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Normal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1127112" y="2534374"/>
            <a:ext cx="784203" cy="34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mtClean="0">
                <a:latin typeface="Tw Cen MT Condensed" pitchFamily="34" charset="0"/>
              </a:rPr>
              <a:t>CC partner</a:t>
            </a:r>
            <a:endParaRPr lang="en-US" sz="1100">
              <a:latin typeface="Tw Cen MT Condensed" pitchFamily="34" charset="0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789329" y="4430543"/>
            <a:ext cx="1016736" cy="34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mtClean="0">
                <a:latin typeface="Tw Cen MT Condensed" pitchFamily="34" charset="0"/>
              </a:rPr>
              <a:t>non-CC partner</a:t>
            </a:r>
            <a:endParaRPr lang="en-US" sz="1100">
              <a:latin typeface="Tw Cen MT Condensed" pitchFamily="34" charset="0"/>
            </a:endParaRPr>
          </a:p>
        </p:txBody>
      </p:sp>
      <p:sp>
        <p:nvSpPr>
          <p:cNvPr id="459" name="Freeform 458"/>
          <p:cNvSpPr/>
          <p:nvPr/>
        </p:nvSpPr>
        <p:spPr>
          <a:xfrm rot="8444491">
            <a:off x="1034535" y="4682586"/>
            <a:ext cx="817617" cy="868649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8466 w 1098929"/>
              <a:gd name="connsiteY0" fmla="*/ 147099 h 1097919"/>
              <a:gd name="connsiteX1" fmla="*/ 96803 w 1098929"/>
              <a:gd name="connsiteY1" fmla="*/ 43732 h 1097919"/>
              <a:gd name="connsiteX2" fmla="*/ 17290 w 1098929"/>
              <a:gd name="connsiteY2" fmla="*/ 409492 h 1097919"/>
              <a:gd name="connsiteX3" fmla="*/ 200545 w 1098929"/>
              <a:gd name="connsiteY3" fmla="*/ 926586 h 1097919"/>
              <a:gd name="connsiteX4" fmla="*/ 718573 w 1098929"/>
              <a:gd name="connsiteY4" fmla="*/ 1044866 h 1097919"/>
              <a:gd name="connsiteX5" fmla="*/ 1058911 w 1098929"/>
              <a:gd name="connsiteY5" fmla="*/ 608275 h 1097919"/>
              <a:gd name="connsiteX6" fmla="*/ 478466 w 1098929"/>
              <a:gd name="connsiteY6" fmla="*/ 147099 h 1097919"/>
              <a:gd name="connsiteX0" fmla="*/ 478466 w 857027"/>
              <a:gd name="connsiteY0" fmla="*/ 147099 h 1085543"/>
              <a:gd name="connsiteX1" fmla="*/ 96803 w 857027"/>
              <a:gd name="connsiteY1" fmla="*/ 43732 h 1085543"/>
              <a:gd name="connsiteX2" fmla="*/ 17290 w 857027"/>
              <a:gd name="connsiteY2" fmla="*/ 409492 h 1085543"/>
              <a:gd name="connsiteX3" fmla="*/ 200545 w 857027"/>
              <a:gd name="connsiteY3" fmla="*/ 926586 h 1085543"/>
              <a:gd name="connsiteX4" fmla="*/ 718573 w 857027"/>
              <a:gd name="connsiteY4" fmla="*/ 1044866 h 1085543"/>
              <a:gd name="connsiteX5" fmla="*/ 817009 w 857027"/>
              <a:gd name="connsiteY5" fmla="*/ 682523 h 1085543"/>
              <a:gd name="connsiteX6" fmla="*/ 478466 w 857027"/>
              <a:gd name="connsiteY6" fmla="*/ 147099 h 1085543"/>
              <a:gd name="connsiteX0" fmla="*/ 779316 w 899350"/>
              <a:gd name="connsiteY0" fmla="*/ 106465 h 1205719"/>
              <a:gd name="connsiteX1" fmla="*/ 122691 w 899350"/>
              <a:gd name="connsiteY1" fmla="*/ 163908 h 1205719"/>
              <a:gd name="connsiteX2" fmla="*/ 43178 w 899350"/>
              <a:gd name="connsiteY2" fmla="*/ 529668 h 1205719"/>
              <a:gd name="connsiteX3" fmla="*/ 226433 w 899350"/>
              <a:gd name="connsiteY3" fmla="*/ 1046762 h 1205719"/>
              <a:gd name="connsiteX4" fmla="*/ 744461 w 899350"/>
              <a:gd name="connsiteY4" fmla="*/ 1165042 h 1205719"/>
              <a:gd name="connsiteX5" fmla="*/ 842897 w 899350"/>
              <a:gd name="connsiteY5" fmla="*/ 802699 h 1205719"/>
              <a:gd name="connsiteX6" fmla="*/ 779316 w 899350"/>
              <a:gd name="connsiteY6" fmla="*/ 106465 h 1205719"/>
              <a:gd name="connsiteX0" fmla="*/ 944931 w 1092567"/>
              <a:gd name="connsiteY0" fmla="*/ 331149 h 1430403"/>
              <a:gd name="connsiteX1" fmla="*/ 122690 w 1092567"/>
              <a:gd name="connsiteY1" fmla="*/ 70534 h 1430403"/>
              <a:gd name="connsiteX2" fmla="*/ 208793 w 1092567"/>
              <a:gd name="connsiteY2" fmla="*/ 754352 h 1430403"/>
              <a:gd name="connsiteX3" fmla="*/ 392048 w 1092567"/>
              <a:gd name="connsiteY3" fmla="*/ 1271446 h 1430403"/>
              <a:gd name="connsiteX4" fmla="*/ 910076 w 1092567"/>
              <a:gd name="connsiteY4" fmla="*/ 1389726 h 1430403"/>
              <a:gd name="connsiteX5" fmla="*/ 1008512 w 1092567"/>
              <a:gd name="connsiteY5" fmla="*/ 1027383 h 1430403"/>
              <a:gd name="connsiteX6" fmla="*/ 944931 w 1092567"/>
              <a:gd name="connsiteY6" fmla="*/ 331149 h 1430403"/>
              <a:gd name="connsiteX0" fmla="*/ 924985 w 1072623"/>
              <a:gd name="connsiteY0" fmla="*/ 301292 h 1400546"/>
              <a:gd name="connsiteX1" fmla="*/ 102744 w 1072623"/>
              <a:gd name="connsiteY1" fmla="*/ 40677 h 1400546"/>
              <a:gd name="connsiteX2" fmla="*/ 308519 w 1072623"/>
              <a:gd name="connsiteY2" fmla="*/ 545354 h 1400546"/>
              <a:gd name="connsiteX3" fmla="*/ 372102 w 1072623"/>
              <a:gd name="connsiteY3" fmla="*/ 1241589 h 1400546"/>
              <a:gd name="connsiteX4" fmla="*/ 890130 w 1072623"/>
              <a:gd name="connsiteY4" fmla="*/ 1359869 h 1400546"/>
              <a:gd name="connsiteX5" fmla="*/ 988566 w 1072623"/>
              <a:gd name="connsiteY5" fmla="*/ 997526 h 1400546"/>
              <a:gd name="connsiteX6" fmla="*/ 924985 w 1072623"/>
              <a:gd name="connsiteY6" fmla="*/ 301292 h 1400546"/>
              <a:gd name="connsiteX0" fmla="*/ 770897 w 892853"/>
              <a:gd name="connsiteY0" fmla="*/ 224904 h 1324158"/>
              <a:gd name="connsiteX1" fmla="*/ 102744 w 892853"/>
              <a:gd name="connsiteY1" fmla="*/ 40677 h 1324158"/>
              <a:gd name="connsiteX2" fmla="*/ 154431 w 892853"/>
              <a:gd name="connsiteY2" fmla="*/ 468966 h 1324158"/>
              <a:gd name="connsiteX3" fmla="*/ 218014 w 892853"/>
              <a:gd name="connsiteY3" fmla="*/ 1165201 h 1324158"/>
              <a:gd name="connsiteX4" fmla="*/ 736042 w 892853"/>
              <a:gd name="connsiteY4" fmla="*/ 1283481 h 1324158"/>
              <a:gd name="connsiteX5" fmla="*/ 834478 w 892853"/>
              <a:gd name="connsiteY5" fmla="*/ 921138 h 1324158"/>
              <a:gd name="connsiteX6" fmla="*/ 770897 w 892853"/>
              <a:gd name="connsiteY6" fmla="*/ 224904 h 1324158"/>
              <a:gd name="connsiteX0" fmla="*/ 742609 w 864565"/>
              <a:gd name="connsiteY0" fmla="*/ 250681 h 1349935"/>
              <a:gd name="connsiteX1" fmla="*/ 74456 w 864565"/>
              <a:gd name="connsiteY1" fmla="*/ 66454 h 1349935"/>
              <a:gd name="connsiteX2" fmla="*/ 295875 w 864565"/>
              <a:gd name="connsiteY2" fmla="*/ 649408 h 1349935"/>
              <a:gd name="connsiteX3" fmla="*/ 189726 w 864565"/>
              <a:gd name="connsiteY3" fmla="*/ 1190978 h 1349935"/>
              <a:gd name="connsiteX4" fmla="*/ 707754 w 864565"/>
              <a:gd name="connsiteY4" fmla="*/ 1309258 h 1349935"/>
              <a:gd name="connsiteX5" fmla="*/ 806190 w 864565"/>
              <a:gd name="connsiteY5" fmla="*/ 946915 h 1349935"/>
              <a:gd name="connsiteX6" fmla="*/ 742609 w 864565"/>
              <a:gd name="connsiteY6" fmla="*/ 250681 h 1349935"/>
              <a:gd name="connsiteX0" fmla="*/ 793428 w 915384"/>
              <a:gd name="connsiteY0" fmla="*/ 243468 h 1342722"/>
              <a:gd name="connsiteX1" fmla="*/ 125275 w 915384"/>
              <a:gd name="connsiteY1" fmla="*/ 59241 h 1342722"/>
              <a:gd name="connsiteX2" fmla="*/ 41776 w 915384"/>
              <a:gd name="connsiteY2" fmla="*/ 598916 h 1342722"/>
              <a:gd name="connsiteX3" fmla="*/ 240545 w 915384"/>
              <a:gd name="connsiteY3" fmla="*/ 1183765 h 1342722"/>
              <a:gd name="connsiteX4" fmla="*/ 758573 w 915384"/>
              <a:gd name="connsiteY4" fmla="*/ 1302045 h 1342722"/>
              <a:gd name="connsiteX5" fmla="*/ 857009 w 915384"/>
              <a:gd name="connsiteY5" fmla="*/ 939702 h 1342722"/>
              <a:gd name="connsiteX6" fmla="*/ 793428 w 915384"/>
              <a:gd name="connsiteY6" fmla="*/ 243468 h 1342722"/>
              <a:gd name="connsiteX0" fmla="*/ 793428 w 923009"/>
              <a:gd name="connsiteY0" fmla="*/ 243468 h 1361918"/>
              <a:gd name="connsiteX1" fmla="*/ 125275 w 923009"/>
              <a:gd name="connsiteY1" fmla="*/ 59241 h 1361918"/>
              <a:gd name="connsiteX2" fmla="*/ 41776 w 923009"/>
              <a:gd name="connsiteY2" fmla="*/ 598916 h 1361918"/>
              <a:gd name="connsiteX3" fmla="*/ 240545 w 923009"/>
              <a:gd name="connsiteY3" fmla="*/ 1183765 h 1361918"/>
              <a:gd name="connsiteX4" fmla="*/ 758573 w 923009"/>
              <a:gd name="connsiteY4" fmla="*/ 1302045 h 1361918"/>
              <a:gd name="connsiteX5" fmla="*/ 902760 w 923009"/>
              <a:gd name="connsiteY5" fmla="*/ 824529 h 1361918"/>
              <a:gd name="connsiteX6" fmla="*/ 793428 w 923009"/>
              <a:gd name="connsiteY6" fmla="*/ 243468 h 136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009" h="1361918">
                <a:moveTo>
                  <a:pt x="793428" y="243468"/>
                </a:moveTo>
                <a:cubicBezTo>
                  <a:pt x="663847" y="115920"/>
                  <a:pt x="250550" y="0"/>
                  <a:pt x="125275" y="59241"/>
                </a:cubicBezTo>
                <a:cubicBezTo>
                  <a:pt x="0" y="118482"/>
                  <a:pt x="22564" y="411495"/>
                  <a:pt x="41776" y="598916"/>
                </a:cubicBezTo>
                <a:cubicBezTo>
                  <a:pt x="60988" y="786337"/>
                  <a:pt x="121079" y="1066577"/>
                  <a:pt x="240545" y="1183765"/>
                </a:cubicBezTo>
                <a:cubicBezTo>
                  <a:pt x="360011" y="1300953"/>
                  <a:pt x="648204" y="1361918"/>
                  <a:pt x="758573" y="1302045"/>
                </a:cubicBezTo>
                <a:cubicBezTo>
                  <a:pt x="868942" y="1242172"/>
                  <a:pt x="896951" y="1000958"/>
                  <a:pt x="902760" y="824529"/>
                </a:cubicBezTo>
                <a:cubicBezTo>
                  <a:pt x="908569" y="648100"/>
                  <a:pt x="923009" y="371016"/>
                  <a:pt x="793428" y="243468"/>
                </a:cubicBezTo>
                <a:close/>
              </a:path>
            </a:pathLst>
          </a:custGeom>
          <a:gradFill flip="none" rotWithShape="1">
            <a:gsLst>
              <a:gs pos="16000">
                <a:sysClr val="window" lastClr="FFFFFF"/>
              </a:gs>
              <a:gs pos="44000">
                <a:srgbClr val="9BBB59">
                  <a:lumMod val="50000"/>
                </a:srgbClr>
              </a:gs>
              <a:gs pos="98000">
                <a:sysClr val="windowText" lastClr="000000"/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9" name="Rectangle 408"/>
          <p:cNvSpPr/>
          <p:nvPr/>
        </p:nvSpPr>
        <p:spPr>
          <a:xfrm>
            <a:off x="2854036" y="2234219"/>
            <a:ext cx="2963141" cy="1729047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4"/>
          <p:cNvGrpSpPr/>
          <p:nvPr/>
        </p:nvGrpSpPr>
        <p:grpSpPr>
          <a:xfrm rot="16019393">
            <a:off x="4692468" y="2617969"/>
            <a:ext cx="255318" cy="860908"/>
            <a:chOff x="3657600" y="1384848"/>
            <a:chExt cx="1161529" cy="4316838"/>
          </a:xfrm>
        </p:grpSpPr>
        <p:grpSp>
          <p:nvGrpSpPr>
            <p:cNvPr id="4" name="Group 23"/>
            <p:cNvGrpSpPr/>
            <p:nvPr/>
          </p:nvGrpSpPr>
          <p:grpSpPr>
            <a:xfrm rot="21366217">
              <a:off x="3737752" y="4241958"/>
              <a:ext cx="1081377" cy="1459728"/>
              <a:chOff x="3581400" y="1143001"/>
              <a:chExt cx="1081377" cy="1459728"/>
            </a:xfrm>
          </p:grpSpPr>
          <p:sp>
            <p:nvSpPr>
              <p:cNvPr id="444" name="Freeform 443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2"/>
            <p:cNvGrpSpPr/>
            <p:nvPr/>
          </p:nvGrpSpPr>
          <p:grpSpPr>
            <a:xfrm>
              <a:off x="3657600" y="3284551"/>
              <a:ext cx="1096617" cy="1435874"/>
              <a:chOff x="3581400" y="1143001"/>
              <a:chExt cx="1096617" cy="1435874"/>
            </a:xfrm>
          </p:grpSpPr>
          <p:sp>
            <p:nvSpPr>
              <p:cNvPr id="442" name="Freeform 31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3" name="Freeform 32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 rot="207901">
              <a:off x="3658365" y="2342807"/>
              <a:ext cx="1081377" cy="1459728"/>
              <a:chOff x="3581400" y="1143001"/>
              <a:chExt cx="1081377" cy="1459728"/>
            </a:xfrm>
          </p:grpSpPr>
          <p:sp>
            <p:nvSpPr>
              <p:cNvPr id="440" name="Freeform 29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1" name="Freeform 30"/>
              <p:cNvSpPr/>
              <p:nvPr/>
            </p:nvSpPr>
            <p:spPr>
              <a:xfrm rot="10800000" flipH="1">
                <a:off x="3595315" y="1602189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2"/>
            <p:cNvGrpSpPr/>
            <p:nvPr/>
          </p:nvGrpSpPr>
          <p:grpSpPr>
            <a:xfrm rot="482312">
              <a:off x="3710554" y="1384848"/>
              <a:ext cx="1096617" cy="1435874"/>
              <a:chOff x="3581400" y="1143001"/>
              <a:chExt cx="1096617" cy="1435874"/>
            </a:xfrm>
          </p:grpSpPr>
          <p:sp>
            <p:nvSpPr>
              <p:cNvPr id="438" name="Freeform 437"/>
              <p:cNvSpPr/>
              <p:nvPr/>
            </p:nvSpPr>
            <p:spPr>
              <a:xfrm>
                <a:off x="3581400" y="1143001"/>
                <a:ext cx="1081377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C0504D">
                  <a:lumMod val="5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9" name="Freeform 438"/>
              <p:cNvSpPr/>
              <p:nvPr/>
            </p:nvSpPr>
            <p:spPr>
              <a:xfrm rot="10800000" flipH="1">
                <a:off x="3611217" y="1578335"/>
                <a:ext cx="1066800" cy="1000540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1140000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130"/>
          <p:cNvGrpSpPr/>
          <p:nvPr/>
        </p:nvGrpSpPr>
        <p:grpSpPr>
          <a:xfrm rot="16715567">
            <a:off x="3881637" y="2664999"/>
            <a:ext cx="318521" cy="836310"/>
            <a:chOff x="2041076" y="4193012"/>
            <a:chExt cx="448141" cy="1113734"/>
          </a:xfrm>
        </p:grpSpPr>
        <p:sp>
          <p:nvSpPr>
            <p:cNvPr id="447" name="Freeform 16"/>
            <p:cNvSpPr/>
            <p:nvPr/>
          </p:nvSpPr>
          <p:spPr>
            <a:xfrm rot="20811630">
              <a:off x="2156515" y="4929420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8"/>
            <p:cNvSpPr/>
            <p:nvPr/>
          </p:nvSpPr>
          <p:spPr>
            <a:xfrm rot="10011630" flipH="1">
              <a:off x="2187636" y="5045674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48"/>
            <p:cNvSpPr/>
            <p:nvPr/>
          </p:nvSpPr>
          <p:spPr>
            <a:xfrm rot="21045413">
              <a:off x="2098019" y="4685696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49"/>
            <p:cNvSpPr/>
            <p:nvPr/>
          </p:nvSpPr>
          <p:spPr>
            <a:xfrm rot="10245413" flipH="1">
              <a:off x="2124611" y="4796791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50"/>
            <p:cNvSpPr/>
            <p:nvPr/>
          </p:nvSpPr>
          <p:spPr>
            <a:xfrm rot="21253314">
              <a:off x="2062354" y="4442648"/>
              <a:ext cx="30570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51"/>
            <p:cNvSpPr/>
            <p:nvPr/>
          </p:nvSpPr>
          <p:spPr>
            <a:xfrm rot="10453314" flipH="1">
              <a:off x="2078341" y="4561667"/>
              <a:ext cx="301581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52"/>
            <p:cNvSpPr/>
            <p:nvPr/>
          </p:nvSpPr>
          <p:spPr>
            <a:xfrm rot="21527725">
              <a:off x="2041076" y="4193012"/>
              <a:ext cx="305703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solidFill>
              <a:srgbClr val="00206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53"/>
            <p:cNvSpPr/>
            <p:nvPr/>
          </p:nvSpPr>
          <p:spPr>
            <a:xfrm rot="10727725" flipH="1">
              <a:off x="2051892" y="4306445"/>
              <a:ext cx="301582" cy="261072"/>
            </a:xfrm>
            <a:custGeom>
              <a:avLst/>
              <a:gdLst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993913"/>
                <a:gd name="connsiteX1" fmla="*/ 95415 w 1081377"/>
                <a:gd name="connsiteY1" fmla="*/ 230588 h 993913"/>
                <a:gd name="connsiteX2" fmla="*/ 389614 w 1081377"/>
                <a:gd name="connsiteY2" fmla="*/ 508884 h 993913"/>
                <a:gd name="connsiteX3" fmla="*/ 858741 w 1081377"/>
                <a:gd name="connsiteY3" fmla="*/ 588397 h 993913"/>
                <a:gd name="connsiteX4" fmla="*/ 1081377 w 1081377"/>
                <a:gd name="connsiteY4" fmla="*/ 524786 h 993913"/>
                <a:gd name="connsiteX5" fmla="*/ 1081377 w 1081377"/>
                <a:gd name="connsiteY5" fmla="*/ 922352 h 993913"/>
                <a:gd name="connsiteX6" fmla="*/ 890546 w 1081377"/>
                <a:gd name="connsiteY6" fmla="*/ 993913 h 993913"/>
                <a:gd name="connsiteX7" fmla="*/ 381662 w 1081377"/>
                <a:gd name="connsiteY7" fmla="*/ 882595 h 993913"/>
                <a:gd name="connsiteX8" fmla="*/ 63610 w 1081377"/>
                <a:gd name="connsiteY8" fmla="*/ 564543 h 993913"/>
                <a:gd name="connsiteX9" fmla="*/ 0 w 1081377"/>
                <a:gd name="connsiteY9" fmla="*/ 405517 h 993913"/>
                <a:gd name="connsiteX10" fmla="*/ 7951 w 1081377"/>
                <a:gd name="connsiteY10" fmla="*/ 0 h 993913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  <a:gd name="connsiteX0" fmla="*/ 7951 w 1081377"/>
                <a:gd name="connsiteY0" fmla="*/ 0 h 1000540"/>
                <a:gd name="connsiteX1" fmla="*/ 95415 w 1081377"/>
                <a:gd name="connsiteY1" fmla="*/ 230588 h 1000540"/>
                <a:gd name="connsiteX2" fmla="*/ 389614 w 1081377"/>
                <a:gd name="connsiteY2" fmla="*/ 508884 h 1000540"/>
                <a:gd name="connsiteX3" fmla="*/ 858741 w 1081377"/>
                <a:gd name="connsiteY3" fmla="*/ 588397 h 1000540"/>
                <a:gd name="connsiteX4" fmla="*/ 1081377 w 1081377"/>
                <a:gd name="connsiteY4" fmla="*/ 524786 h 1000540"/>
                <a:gd name="connsiteX5" fmla="*/ 1081377 w 1081377"/>
                <a:gd name="connsiteY5" fmla="*/ 922352 h 1000540"/>
                <a:gd name="connsiteX6" fmla="*/ 890546 w 1081377"/>
                <a:gd name="connsiteY6" fmla="*/ 993913 h 1000540"/>
                <a:gd name="connsiteX7" fmla="*/ 381662 w 1081377"/>
                <a:gd name="connsiteY7" fmla="*/ 882595 h 1000540"/>
                <a:gd name="connsiteX8" fmla="*/ 63610 w 1081377"/>
                <a:gd name="connsiteY8" fmla="*/ 564543 h 1000540"/>
                <a:gd name="connsiteX9" fmla="*/ 0 w 1081377"/>
                <a:gd name="connsiteY9" fmla="*/ 405517 h 1000540"/>
                <a:gd name="connsiteX10" fmla="*/ 7951 w 1081377"/>
                <a:gd name="connsiteY10" fmla="*/ 0 h 100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1377" h="1000540">
                  <a:moveTo>
                    <a:pt x="7951" y="0"/>
                  </a:moveTo>
                  <a:lnTo>
                    <a:pt x="95415" y="230588"/>
                  </a:lnTo>
                  <a:cubicBezTo>
                    <a:pt x="159025" y="315402"/>
                    <a:pt x="262393" y="449249"/>
                    <a:pt x="389614" y="508884"/>
                  </a:cubicBezTo>
                  <a:cubicBezTo>
                    <a:pt x="516835" y="568519"/>
                    <a:pt x="743447" y="585747"/>
                    <a:pt x="858741" y="588397"/>
                  </a:cubicBezTo>
                  <a:cubicBezTo>
                    <a:pt x="974035" y="591047"/>
                    <a:pt x="1044271" y="469127"/>
                    <a:pt x="1081377" y="524786"/>
                  </a:cubicBezTo>
                  <a:lnTo>
                    <a:pt x="1081377" y="922352"/>
                  </a:lnTo>
                  <a:cubicBezTo>
                    <a:pt x="1049572" y="1000540"/>
                    <a:pt x="1070775" y="974035"/>
                    <a:pt x="890546" y="993913"/>
                  </a:cubicBezTo>
                  <a:cubicBezTo>
                    <a:pt x="773927" y="987287"/>
                    <a:pt x="519485" y="954157"/>
                    <a:pt x="381662" y="882595"/>
                  </a:cubicBezTo>
                  <a:cubicBezTo>
                    <a:pt x="243839" y="811033"/>
                    <a:pt x="127220" y="644056"/>
                    <a:pt x="63610" y="564543"/>
                  </a:cubicBezTo>
                  <a:cubicBezTo>
                    <a:pt x="0" y="485030"/>
                    <a:pt x="9276" y="499607"/>
                    <a:pt x="0" y="405517"/>
                  </a:cubicBezTo>
                  <a:lnTo>
                    <a:pt x="7951" y="0"/>
                  </a:lnTo>
                  <a:close/>
                </a:path>
              </a:pathLst>
            </a:custGeom>
            <a:gradFill>
              <a:gsLst>
                <a:gs pos="89999">
                  <a:srgbClr val="1F497D">
                    <a:lumMod val="75000"/>
                  </a:srgbClr>
                </a:gs>
                <a:gs pos="15000">
                  <a:srgbClr val="1F497D">
                    <a:lumMod val="60000"/>
                    <a:lumOff val="40000"/>
                  </a:srgbClr>
                </a:gs>
                <a:gs pos="47000">
                  <a:sysClr val="window" lastClr="FFFFFF"/>
                </a:gs>
              </a:gsLst>
              <a:lin ang="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5" name="Freeform 454"/>
          <p:cNvSpPr/>
          <p:nvPr/>
        </p:nvSpPr>
        <p:spPr>
          <a:xfrm rot="21119756">
            <a:off x="2984052" y="2581002"/>
            <a:ext cx="731569" cy="779180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</a:gra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 455"/>
          <p:cNvSpPr/>
          <p:nvPr/>
        </p:nvSpPr>
        <p:spPr>
          <a:xfrm rot="10176235">
            <a:off x="5190867" y="2623356"/>
            <a:ext cx="579528" cy="881738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ysClr val="windowText" lastClr="000000"/>
              </a:gs>
            </a:gsLst>
            <a:lin ang="6600000" scaled="0"/>
            <a:tileRect/>
          </a:gra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343363" y="3184888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96779" y="3348084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alpha-helix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9" name="Group 612"/>
          <p:cNvGrpSpPr/>
          <p:nvPr/>
        </p:nvGrpSpPr>
        <p:grpSpPr>
          <a:xfrm>
            <a:off x="3168140" y="2538326"/>
            <a:ext cx="2478232" cy="836463"/>
            <a:chOff x="3168140" y="2538326"/>
            <a:chExt cx="2478232" cy="836463"/>
          </a:xfrm>
        </p:grpSpPr>
        <p:sp>
          <p:nvSpPr>
            <p:cNvPr id="432" name="Freeform 431"/>
            <p:cNvSpPr/>
            <p:nvPr/>
          </p:nvSpPr>
          <p:spPr>
            <a:xfrm rot="10067839">
              <a:off x="3168140" y="2538326"/>
              <a:ext cx="573723" cy="632014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4305 w 1094768"/>
                <a:gd name="connsiteY0" fmla="*/ 72896 h 1010419"/>
                <a:gd name="connsiteX1" fmla="*/ 211172 w 1094768"/>
                <a:gd name="connsiteY1" fmla="*/ 96693 h 1010419"/>
                <a:gd name="connsiteX2" fmla="*/ 13129 w 1094768"/>
                <a:gd name="connsiteY2" fmla="*/ 335289 h 1010419"/>
                <a:gd name="connsiteX3" fmla="*/ 132399 w 1094768"/>
                <a:gd name="connsiteY3" fmla="*/ 772611 h 1010419"/>
                <a:gd name="connsiteX4" fmla="*/ 714412 w 1094768"/>
                <a:gd name="connsiteY4" fmla="*/ 970663 h 1010419"/>
                <a:gd name="connsiteX5" fmla="*/ 1054750 w 1094768"/>
                <a:gd name="connsiteY5" fmla="*/ 534072 h 1010419"/>
                <a:gd name="connsiteX6" fmla="*/ 474305 w 1094768"/>
                <a:gd name="connsiteY6" fmla="*/ 72896 h 1010419"/>
                <a:gd name="connsiteX0" fmla="*/ 464785 w 1085248"/>
                <a:gd name="connsiteY0" fmla="*/ 72896 h 1030351"/>
                <a:gd name="connsiteX1" fmla="*/ 201652 w 1085248"/>
                <a:gd name="connsiteY1" fmla="*/ 96693 h 1030351"/>
                <a:gd name="connsiteX2" fmla="*/ 3609 w 1085248"/>
                <a:gd name="connsiteY2" fmla="*/ 335289 h 1030351"/>
                <a:gd name="connsiteX3" fmla="*/ 179999 w 1085248"/>
                <a:gd name="connsiteY3" fmla="*/ 892201 h 1030351"/>
                <a:gd name="connsiteX4" fmla="*/ 704892 w 1085248"/>
                <a:gd name="connsiteY4" fmla="*/ 970663 h 1030351"/>
                <a:gd name="connsiteX5" fmla="*/ 1045230 w 1085248"/>
                <a:gd name="connsiteY5" fmla="*/ 534072 h 1030351"/>
                <a:gd name="connsiteX6" fmla="*/ 464785 w 1085248"/>
                <a:gd name="connsiteY6" fmla="*/ 72896 h 1030351"/>
                <a:gd name="connsiteX0" fmla="*/ 387023 w 1007486"/>
                <a:gd name="connsiteY0" fmla="*/ 72896 h 1030351"/>
                <a:gd name="connsiteX1" fmla="*/ 123890 w 1007486"/>
                <a:gd name="connsiteY1" fmla="*/ 96693 h 1030351"/>
                <a:gd name="connsiteX2" fmla="*/ 13707 w 1007486"/>
                <a:gd name="connsiteY2" fmla="*/ 378410 h 1030351"/>
                <a:gd name="connsiteX3" fmla="*/ 102237 w 1007486"/>
                <a:gd name="connsiteY3" fmla="*/ 892201 h 1030351"/>
                <a:gd name="connsiteX4" fmla="*/ 627130 w 1007486"/>
                <a:gd name="connsiteY4" fmla="*/ 970663 h 1030351"/>
                <a:gd name="connsiteX5" fmla="*/ 967468 w 1007486"/>
                <a:gd name="connsiteY5" fmla="*/ 534072 h 1030351"/>
                <a:gd name="connsiteX6" fmla="*/ 387023 w 1007486"/>
                <a:gd name="connsiteY6" fmla="*/ 72896 h 1030351"/>
                <a:gd name="connsiteX0" fmla="*/ 387023 w 1035172"/>
                <a:gd name="connsiteY0" fmla="*/ 72896 h 990910"/>
                <a:gd name="connsiteX1" fmla="*/ 123890 w 1035172"/>
                <a:gd name="connsiteY1" fmla="*/ 96693 h 990910"/>
                <a:gd name="connsiteX2" fmla="*/ 13707 w 1035172"/>
                <a:gd name="connsiteY2" fmla="*/ 378410 h 990910"/>
                <a:gd name="connsiteX3" fmla="*/ 102237 w 1035172"/>
                <a:gd name="connsiteY3" fmla="*/ 892201 h 990910"/>
                <a:gd name="connsiteX4" fmla="*/ 627130 w 1035172"/>
                <a:gd name="connsiteY4" fmla="*/ 970663 h 990910"/>
                <a:gd name="connsiteX5" fmla="*/ 793245 w 1035172"/>
                <a:gd name="connsiteY5" fmla="*/ 843416 h 990910"/>
                <a:gd name="connsiteX6" fmla="*/ 967468 w 1035172"/>
                <a:gd name="connsiteY6" fmla="*/ 534072 h 990910"/>
                <a:gd name="connsiteX7" fmla="*/ 387023 w 1035172"/>
                <a:gd name="connsiteY7" fmla="*/ 72896 h 99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5172" h="990910">
                  <a:moveTo>
                    <a:pt x="387023" y="72896"/>
                  </a:moveTo>
                  <a:cubicBezTo>
                    <a:pt x="246427" y="0"/>
                    <a:pt x="186109" y="45774"/>
                    <a:pt x="123890" y="96693"/>
                  </a:cubicBezTo>
                  <a:cubicBezTo>
                    <a:pt x="61671" y="147612"/>
                    <a:pt x="17316" y="245825"/>
                    <a:pt x="13707" y="378410"/>
                  </a:cubicBezTo>
                  <a:cubicBezTo>
                    <a:pt x="10098" y="510995"/>
                    <a:pt x="0" y="793492"/>
                    <a:pt x="102237" y="892201"/>
                  </a:cubicBezTo>
                  <a:cubicBezTo>
                    <a:pt x="204474" y="990910"/>
                    <a:pt x="511962" y="978794"/>
                    <a:pt x="627130" y="970663"/>
                  </a:cubicBezTo>
                  <a:cubicBezTo>
                    <a:pt x="742298" y="962532"/>
                    <a:pt x="736522" y="916181"/>
                    <a:pt x="793245" y="843416"/>
                  </a:cubicBezTo>
                  <a:cubicBezTo>
                    <a:pt x="849968" y="770651"/>
                    <a:pt x="1035172" y="662492"/>
                    <a:pt x="967468" y="534072"/>
                  </a:cubicBezTo>
                  <a:cubicBezTo>
                    <a:pt x="899764" y="405652"/>
                    <a:pt x="527619" y="145792"/>
                    <a:pt x="387023" y="72896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" name="Group 225"/>
            <p:cNvGrpSpPr/>
            <p:nvPr/>
          </p:nvGrpSpPr>
          <p:grpSpPr>
            <a:xfrm rot="21594312">
              <a:off x="3671233" y="2687000"/>
              <a:ext cx="1461278" cy="336376"/>
              <a:chOff x="4222411" y="1076984"/>
              <a:chExt cx="1479374" cy="324879"/>
            </a:xfrm>
          </p:grpSpPr>
          <p:grpSp>
            <p:nvGrpSpPr>
              <p:cNvPr id="11" name="Group 209"/>
              <p:cNvGrpSpPr/>
              <p:nvPr/>
            </p:nvGrpSpPr>
            <p:grpSpPr>
              <a:xfrm>
                <a:off x="4222411" y="1084241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2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50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503" name="Freeform 69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Freeform 70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16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9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97" name="Freeform 496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Freeform 497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" name="Group 210"/>
              <p:cNvGrpSpPr/>
              <p:nvPr/>
            </p:nvGrpSpPr>
            <p:grpSpPr>
              <a:xfrm rot="836406">
                <a:off x="4926352" y="1076984"/>
                <a:ext cx="775433" cy="317622"/>
                <a:chOff x="4222411" y="1084241"/>
                <a:chExt cx="775433" cy="317622"/>
              </a:xfrm>
            </p:grpSpPr>
            <p:grpSp>
              <p:nvGrpSpPr>
                <p:cNvPr id="19" name="Group 201"/>
                <p:cNvGrpSpPr/>
                <p:nvPr/>
              </p:nvGrpSpPr>
              <p:grpSpPr>
                <a:xfrm>
                  <a:off x="4222411" y="1127783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0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91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9" name="Freeform 488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2" name="Group 202"/>
                <p:cNvGrpSpPr/>
                <p:nvPr/>
              </p:nvGrpSpPr>
              <p:grpSpPr>
                <a:xfrm rot="508679">
                  <a:off x="4570753" y="1084241"/>
                  <a:ext cx="427091" cy="274080"/>
                  <a:chOff x="4222411" y="1127783"/>
                  <a:chExt cx="427091" cy="274080"/>
                </a:xfrm>
              </p:grpSpPr>
              <p:grpSp>
                <p:nvGrpSpPr>
                  <p:cNvPr id="23" name="Group 199"/>
                  <p:cNvGrpSpPr/>
                  <p:nvPr/>
                </p:nvGrpSpPr>
                <p:grpSpPr>
                  <a:xfrm>
                    <a:off x="4398051" y="1127783"/>
                    <a:ext cx="251451" cy="242717"/>
                    <a:chOff x="4405308" y="1135040"/>
                    <a:chExt cx="251451" cy="242717"/>
                  </a:xfrm>
                </p:grpSpPr>
                <p:sp>
                  <p:nvSpPr>
                    <p:cNvPr id="485" name="Freeform 16"/>
                    <p:cNvSpPr/>
                    <p:nvPr/>
                  </p:nvSpPr>
                  <p:spPr>
                    <a:xfrm rot="15762179">
                      <a:off x="4374888" y="1174527"/>
                      <a:ext cx="23365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18"/>
                    <p:cNvSpPr/>
                    <p:nvPr/>
                  </p:nvSpPr>
                  <p:spPr>
                    <a:xfrm rot="4962179" flipH="1">
                      <a:off x="4455105" y="1163885"/>
                      <a:ext cx="230500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" name="Group 200"/>
                  <p:cNvGrpSpPr/>
                  <p:nvPr/>
                </p:nvGrpSpPr>
                <p:grpSpPr>
                  <a:xfrm rot="20797420">
                    <a:off x="4222411" y="1162061"/>
                    <a:ext cx="247804" cy="239802"/>
                    <a:chOff x="4240554" y="1158432"/>
                    <a:chExt cx="247804" cy="239802"/>
                  </a:xfrm>
                </p:grpSpPr>
                <p:sp>
                  <p:nvSpPr>
                    <p:cNvPr id="483" name="Freeform 72"/>
                    <p:cNvSpPr/>
                    <p:nvPr/>
                  </p:nvSpPr>
                  <p:spPr>
                    <a:xfrm rot="15995962">
                      <a:off x="4210133" y="1195004"/>
                      <a:ext cx="23365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lumMod val="50000"/>
                      </a:srgbClr>
                    </a:soli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73"/>
                    <p:cNvSpPr/>
                    <p:nvPr/>
                  </p:nvSpPr>
                  <p:spPr>
                    <a:xfrm rot="5195962" flipH="1">
                      <a:off x="4286703" y="1187278"/>
                      <a:ext cx="230501" cy="172809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rgbClr val="2D2D8A">
                            <a:lumMod val="50000"/>
                          </a:srgbClr>
                        </a:gs>
                        <a:gs pos="50000">
                          <a:srgbClr val="FFFFFF">
                            <a:lumMod val="95000"/>
                          </a:srgbClr>
                        </a:gs>
                        <a:gs pos="100000">
                          <a:srgbClr val="2D2D8A">
                            <a:lumMod val="75000"/>
                          </a:srgbClr>
                        </a:gs>
                      </a:gsLst>
                      <a:lin ang="10800000" scaled="0"/>
                      <a:tileRect/>
                    </a:gradFill>
                    <a:ln w="635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07" name="Freeform 96"/>
            <p:cNvSpPr/>
            <p:nvPr/>
          </p:nvSpPr>
          <p:spPr>
            <a:xfrm rot="9223748">
              <a:off x="5043223" y="2683004"/>
              <a:ext cx="603149" cy="691785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265" h="1084622">
                  <a:moveTo>
                    <a:pt x="467802" y="147099"/>
                  </a:moveTo>
                  <a:cubicBezTo>
                    <a:pt x="307451" y="53009"/>
                    <a:pt x="163002" y="0"/>
                    <a:pt x="86139" y="43732"/>
                  </a:cubicBezTo>
                  <a:cubicBezTo>
                    <a:pt x="9276" y="87464"/>
                    <a:pt x="0" y="275645"/>
                    <a:pt x="6626" y="409492"/>
                  </a:cubicBezTo>
                  <a:cubicBezTo>
                    <a:pt x="13252" y="543339"/>
                    <a:pt x="9016" y="740918"/>
                    <a:pt x="125896" y="846814"/>
                  </a:cubicBezTo>
                  <a:cubicBezTo>
                    <a:pt x="242776" y="952710"/>
                    <a:pt x="554184" y="1084622"/>
                    <a:pt x="707909" y="1044866"/>
                  </a:cubicBezTo>
                  <a:cubicBezTo>
                    <a:pt x="861634" y="1005110"/>
                    <a:pt x="1088265" y="757903"/>
                    <a:pt x="1048247" y="608275"/>
                  </a:cubicBezTo>
                  <a:cubicBezTo>
                    <a:pt x="1008229" y="458647"/>
                    <a:pt x="628153" y="241190"/>
                    <a:pt x="467802" y="147099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rgbClr val="2D2D8A">
                    <a:lumMod val="20000"/>
                    <a:lumOff val="80000"/>
                  </a:srgbClr>
                </a:gs>
                <a:gs pos="44000">
                  <a:srgbClr val="2D2D8A">
                    <a:lumMod val="75000"/>
                  </a:srgbClr>
                </a:gs>
                <a:gs pos="98000">
                  <a:srgbClr val="000000">
                    <a:lumMod val="95000"/>
                    <a:lumOff val="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08" name="Freeform 97"/>
          <p:cNvSpPr/>
          <p:nvPr/>
        </p:nvSpPr>
        <p:spPr>
          <a:xfrm rot="10363644">
            <a:off x="133599" y="2705188"/>
            <a:ext cx="573723" cy="632014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4305 w 1094768"/>
              <a:gd name="connsiteY0" fmla="*/ 72896 h 1010419"/>
              <a:gd name="connsiteX1" fmla="*/ 211172 w 1094768"/>
              <a:gd name="connsiteY1" fmla="*/ 96693 h 1010419"/>
              <a:gd name="connsiteX2" fmla="*/ 13129 w 1094768"/>
              <a:gd name="connsiteY2" fmla="*/ 335289 h 1010419"/>
              <a:gd name="connsiteX3" fmla="*/ 132399 w 1094768"/>
              <a:gd name="connsiteY3" fmla="*/ 772611 h 1010419"/>
              <a:gd name="connsiteX4" fmla="*/ 714412 w 1094768"/>
              <a:gd name="connsiteY4" fmla="*/ 970663 h 1010419"/>
              <a:gd name="connsiteX5" fmla="*/ 1054750 w 1094768"/>
              <a:gd name="connsiteY5" fmla="*/ 534072 h 1010419"/>
              <a:gd name="connsiteX6" fmla="*/ 474305 w 1094768"/>
              <a:gd name="connsiteY6" fmla="*/ 72896 h 1010419"/>
              <a:gd name="connsiteX0" fmla="*/ 464785 w 1085248"/>
              <a:gd name="connsiteY0" fmla="*/ 72896 h 1030351"/>
              <a:gd name="connsiteX1" fmla="*/ 201652 w 1085248"/>
              <a:gd name="connsiteY1" fmla="*/ 96693 h 1030351"/>
              <a:gd name="connsiteX2" fmla="*/ 3609 w 1085248"/>
              <a:gd name="connsiteY2" fmla="*/ 335289 h 1030351"/>
              <a:gd name="connsiteX3" fmla="*/ 179999 w 1085248"/>
              <a:gd name="connsiteY3" fmla="*/ 892201 h 1030351"/>
              <a:gd name="connsiteX4" fmla="*/ 704892 w 1085248"/>
              <a:gd name="connsiteY4" fmla="*/ 970663 h 1030351"/>
              <a:gd name="connsiteX5" fmla="*/ 1045230 w 1085248"/>
              <a:gd name="connsiteY5" fmla="*/ 534072 h 1030351"/>
              <a:gd name="connsiteX6" fmla="*/ 464785 w 1085248"/>
              <a:gd name="connsiteY6" fmla="*/ 72896 h 1030351"/>
              <a:gd name="connsiteX0" fmla="*/ 387023 w 1007486"/>
              <a:gd name="connsiteY0" fmla="*/ 72896 h 1030351"/>
              <a:gd name="connsiteX1" fmla="*/ 123890 w 1007486"/>
              <a:gd name="connsiteY1" fmla="*/ 96693 h 1030351"/>
              <a:gd name="connsiteX2" fmla="*/ 13707 w 1007486"/>
              <a:gd name="connsiteY2" fmla="*/ 378410 h 1030351"/>
              <a:gd name="connsiteX3" fmla="*/ 102237 w 1007486"/>
              <a:gd name="connsiteY3" fmla="*/ 892201 h 1030351"/>
              <a:gd name="connsiteX4" fmla="*/ 627130 w 1007486"/>
              <a:gd name="connsiteY4" fmla="*/ 970663 h 1030351"/>
              <a:gd name="connsiteX5" fmla="*/ 967468 w 1007486"/>
              <a:gd name="connsiteY5" fmla="*/ 534072 h 1030351"/>
              <a:gd name="connsiteX6" fmla="*/ 387023 w 1007486"/>
              <a:gd name="connsiteY6" fmla="*/ 72896 h 1030351"/>
              <a:gd name="connsiteX0" fmla="*/ 387023 w 1035172"/>
              <a:gd name="connsiteY0" fmla="*/ 72896 h 990910"/>
              <a:gd name="connsiteX1" fmla="*/ 123890 w 1035172"/>
              <a:gd name="connsiteY1" fmla="*/ 96693 h 990910"/>
              <a:gd name="connsiteX2" fmla="*/ 13707 w 1035172"/>
              <a:gd name="connsiteY2" fmla="*/ 378410 h 990910"/>
              <a:gd name="connsiteX3" fmla="*/ 102237 w 1035172"/>
              <a:gd name="connsiteY3" fmla="*/ 892201 h 990910"/>
              <a:gd name="connsiteX4" fmla="*/ 627130 w 1035172"/>
              <a:gd name="connsiteY4" fmla="*/ 970663 h 990910"/>
              <a:gd name="connsiteX5" fmla="*/ 793245 w 1035172"/>
              <a:gd name="connsiteY5" fmla="*/ 843416 h 990910"/>
              <a:gd name="connsiteX6" fmla="*/ 967468 w 1035172"/>
              <a:gd name="connsiteY6" fmla="*/ 534072 h 990910"/>
              <a:gd name="connsiteX7" fmla="*/ 387023 w 1035172"/>
              <a:gd name="connsiteY7" fmla="*/ 72896 h 99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5172" h="990910">
                <a:moveTo>
                  <a:pt x="387023" y="72896"/>
                </a:moveTo>
                <a:cubicBezTo>
                  <a:pt x="246427" y="0"/>
                  <a:pt x="186109" y="45774"/>
                  <a:pt x="123890" y="96693"/>
                </a:cubicBezTo>
                <a:cubicBezTo>
                  <a:pt x="61671" y="147612"/>
                  <a:pt x="17316" y="245825"/>
                  <a:pt x="13707" y="378410"/>
                </a:cubicBezTo>
                <a:cubicBezTo>
                  <a:pt x="10098" y="510995"/>
                  <a:pt x="0" y="793492"/>
                  <a:pt x="102237" y="892201"/>
                </a:cubicBezTo>
                <a:cubicBezTo>
                  <a:pt x="204474" y="990910"/>
                  <a:pt x="511962" y="978794"/>
                  <a:pt x="627130" y="970663"/>
                </a:cubicBezTo>
                <a:cubicBezTo>
                  <a:pt x="742298" y="962532"/>
                  <a:pt x="736522" y="916181"/>
                  <a:pt x="793245" y="843416"/>
                </a:cubicBezTo>
                <a:cubicBezTo>
                  <a:pt x="849968" y="770651"/>
                  <a:pt x="1035172" y="662492"/>
                  <a:pt x="967468" y="534072"/>
                </a:cubicBezTo>
                <a:cubicBezTo>
                  <a:pt x="899764" y="405652"/>
                  <a:pt x="527619" y="145792"/>
                  <a:pt x="387023" y="72896"/>
                </a:cubicBezTo>
                <a:close/>
              </a:path>
            </a:pathLst>
          </a:custGeom>
          <a:gradFill flip="none" rotWithShape="1">
            <a:gsLst>
              <a:gs pos="16000">
                <a:srgbClr val="2D2D8A">
                  <a:lumMod val="20000"/>
                  <a:lumOff val="80000"/>
                </a:srgbClr>
              </a:gs>
              <a:gs pos="44000">
                <a:srgbClr val="2D2D8A">
                  <a:lumMod val="75000"/>
                </a:srgbClr>
              </a:gs>
              <a:gs pos="98000">
                <a:srgbClr val="000000">
                  <a:lumMod val="95000"/>
                  <a:lumOff val="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60"/>
          <p:cNvGrpSpPr/>
          <p:nvPr/>
        </p:nvGrpSpPr>
        <p:grpSpPr>
          <a:xfrm rot="290117">
            <a:off x="636692" y="2853862"/>
            <a:ext cx="1461278" cy="336376"/>
            <a:chOff x="4222411" y="1076984"/>
            <a:chExt cx="1479374" cy="324879"/>
          </a:xfrm>
        </p:grpSpPr>
        <p:grpSp>
          <p:nvGrpSpPr>
            <p:cNvPr id="26" name="Group 209"/>
            <p:cNvGrpSpPr/>
            <p:nvPr/>
          </p:nvGrpSpPr>
          <p:grpSpPr>
            <a:xfrm>
              <a:off x="4222411" y="1084241"/>
              <a:ext cx="775433" cy="317622"/>
              <a:chOff x="4222411" y="1084241"/>
              <a:chExt cx="775433" cy="317622"/>
            </a:xfrm>
          </p:grpSpPr>
          <p:grpSp>
            <p:nvGrpSpPr>
              <p:cNvPr id="27" name="Group 201"/>
              <p:cNvGrpSpPr/>
              <p:nvPr/>
            </p:nvGrpSpPr>
            <p:grpSpPr>
              <a:xfrm>
                <a:off x="4222411" y="1127783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28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38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9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36" name="Freeform 535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536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" name="Group 202"/>
              <p:cNvGrpSpPr/>
              <p:nvPr/>
            </p:nvGrpSpPr>
            <p:grpSpPr>
              <a:xfrm rot="508679">
                <a:off x="4570753" y="1084241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31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32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3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63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30" name="Freeform 529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64" name="Group 210"/>
            <p:cNvGrpSpPr/>
            <p:nvPr/>
          </p:nvGrpSpPr>
          <p:grpSpPr>
            <a:xfrm rot="836406">
              <a:off x="4926352" y="1076984"/>
              <a:ext cx="775433" cy="317622"/>
              <a:chOff x="4222411" y="1084241"/>
              <a:chExt cx="775433" cy="317622"/>
            </a:xfrm>
          </p:grpSpPr>
          <p:grpSp>
            <p:nvGrpSpPr>
              <p:cNvPr id="476" name="Group 201"/>
              <p:cNvGrpSpPr/>
              <p:nvPr/>
            </p:nvGrpSpPr>
            <p:grpSpPr>
              <a:xfrm>
                <a:off x="4222411" y="1127783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477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24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5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78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22" name="Freeform 521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Freeform 522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9" name="Group 202"/>
              <p:cNvGrpSpPr/>
              <p:nvPr/>
            </p:nvGrpSpPr>
            <p:grpSpPr>
              <a:xfrm rot="508679">
                <a:off x="4570753" y="1084241"/>
                <a:ext cx="427091" cy="274080"/>
                <a:chOff x="4222411" y="1127783"/>
                <a:chExt cx="427091" cy="274080"/>
              </a:xfrm>
            </p:grpSpPr>
            <p:grpSp>
              <p:nvGrpSpPr>
                <p:cNvPr id="480" name="Group 199"/>
                <p:cNvGrpSpPr/>
                <p:nvPr/>
              </p:nvGrpSpPr>
              <p:grpSpPr>
                <a:xfrm>
                  <a:off x="4398051" y="1127783"/>
                  <a:ext cx="251451" cy="242717"/>
                  <a:chOff x="4405308" y="1135040"/>
                  <a:chExt cx="251451" cy="242717"/>
                </a:xfrm>
              </p:grpSpPr>
              <p:sp>
                <p:nvSpPr>
                  <p:cNvPr id="518" name="Freeform 16"/>
                  <p:cNvSpPr/>
                  <p:nvPr/>
                </p:nvSpPr>
                <p:spPr>
                  <a:xfrm rot="15762179">
                    <a:off x="4374888" y="1174527"/>
                    <a:ext cx="23365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9" name="Freeform 18"/>
                  <p:cNvSpPr/>
                  <p:nvPr/>
                </p:nvSpPr>
                <p:spPr>
                  <a:xfrm rot="4962179" flipH="1">
                    <a:off x="4455105" y="1163885"/>
                    <a:ext cx="230500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81" name="Group 200"/>
                <p:cNvGrpSpPr/>
                <p:nvPr/>
              </p:nvGrpSpPr>
              <p:grpSpPr>
                <a:xfrm rot="20797420">
                  <a:off x="4222411" y="1162061"/>
                  <a:ext cx="247804" cy="239802"/>
                  <a:chOff x="4240554" y="1158432"/>
                  <a:chExt cx="247804" cy="239802"/>
                </a:xfrm>
              </p:grpSpPr>
              <p:sp>
                <p:nvSpPr>
                  <p:cNvPr id="516" name="Freeform 105"/>
                  <p:cNvSpPr/>
                  <p:nvPr/>
                </p:nvSpPr>
                <p:spPr>
                  <a:xfrm rot="15995962">
                    <a:off x="4210133" y="1195004"/>
                    <a:ext cx="23365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50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7" name="Freeform 106"/>
                  <p:cNvSpPr/>
                  <p:nvPr/>
                </p:nvSpPr>
                <p:spPr>
                  <a:xfrm rot="5195962" flipH="1">
                    <a:off x="4286703" y="1187278"/>
                    <a:ext cx="230501" cy="172809"/>
                  </a:xfrm>
                  <a:custGeom>
                    <a:avLst/>
                    <a:gdLst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993913"/>
                      <a:gd name="connsiteX1" fmla="*/ 95415 w 1081377"/>
                      <a:gd name="connsiteY1" fmla="*/ 230588 h 993913"/>
                      <a:gd name="connsiteX2" fmla="*/ 389614 w 1081377"/>
                      <a:gd name="connsiteY2" fmla="*/ 508884 h 993913"/>
                      <a:gd name="connsiteX3" fmla="*/ 858741 w 1081377"/>
                      <a:gd name="connsiteY3" fmla="*/ 588397 h 993913"/>
                      <a:gd name="connsiteX4" fmla="*/ 1081377 w 1081377"/>
                      <a:gd name="connsiteY4" fmla="*/ 524786 h 993913"/>
                      <a:gd name="connsiteX5" fmla="*/ 1081377 w 1081377"/>
                      <a:gd name="connsiteY5" fmla="*/ 922352 h 993913"/>
                      <a:gd name="connsiteX6" fmla="*/ 890546 w 1081377"/>
                      <a:gd name="connsiteY6" fmla="*/ 993913 h 993913"/>
                      <a:gd name="connsiteX7" fmla="*/ 381662 w 1081377"/>
                      <a:gd name="connsiteY7" fmla="*/ 882595 h 993913"/>
                      <a:gd name="connsiteX8" fmla="*/ 63610 w 1081377"/>
                      <a:gd name="connsiteY8" fmla="*/ 564543 h 993913"/>
                      <a:gd name="connsiteX9" fmla="*/ 0 w 1081377"/>
                      <a:gd name="connsiteY9" fmla="*/ 405517 h 993913"/>
                      <a:gd name="connsiteX10" fmla="*/ 7951 w 1081377"/>
                      <a:gd name="connsiteY10" fmla="*/ 0 h 993913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  <a:gd name="connsiteX0" fmla="*/ 7951 w 1081377"/>
                      <a:gd name="connsiteY0" fmla="*/ 0 h 1000540"/>
                      <a:gd name="connsiteX1" fmla="*/ 95415 w 1081377"/>
                      <a:gd name="connsiteY1" fmla="*/ 230588 h 1000540"/>
                      <a:gd name="connsiteX2" fmla="*/ 389614 w 1081377"/>
                      <a:gd name="connsiteY2" fmla="*/ 508884 h 1000540"/>
                      <a:gd name="connsiteX3" fmla="*/ 858741 w 1081377"/>
                      <a:gd name="connsiteY3" fmla="*/ 588397 h 1000540"/>
                      <a:gd name="connsiteX4" fmla="*/ 1081377 w 1081377"/>
                      <a:gd name="connsiteY4" fmla="*/ 524786 h 1000540"/>
                      <a:gd name="connsiteX5" fmla="*/ 1081377 w 1081377"/>
                      <a:gd name="connsiteY5" fmla="*/ 922352 h 1000540"/>
                      <a:gd name="connsiteX6" fmla="*/ 890546 w 1081377"/>
                      <a:gd name="connsiteY6" fmla="*/ 993913 h 1000540"/>
                      <a:gd name="connsiteX7" fmla="*/ 381662 w 1081377"/>
                      <a:gd name="connsiteY7" fmla="*/ 882595 h 1000540"/>
                      <a:gd name="connsiteX8" fmla="*/ 63610 w 1081377"/>
                      <a:gd name="connsiteY8" fmla="*/ 564543 h 1000540"/>
                      <a:gd name="connsiteX9" fmla="*/ 0 w 1081377"/>
                      <a:gd name="connsiteY9" fmla="*/ 405517 h 1000540"/>
                      <a:gd name="connsiteX10" fmla="*/ 7951 w 1081377"/>
                      <a:gd name="connsiteY10" fmla="*/ 0 h 100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1377" h="1000540">
                        <a:moveTo>
                          <a:pt x="7951" y="0"/>
                        </a:moveTo>
                        <a:lnTo>
                          <a:pt x="95415" y="230588"/>
                        </a:lnTo>
                        <a:cubicBezTo>
                          <a:pt x="159025" y="315402"/>
                          <a:pt x="262393" y="449249"/>
                          <a:pt x="389614" y="508884"/>
                        </a:cubicBezTo>
                        <a:cubicBezTo>
                          <a:pt x="516835" y="568519"/>
                          <a:pt x="743447" y="585747"/>
                          <a:pt x="858741" y="588397"/>
                        </a:cubicBezTo>
                        <a:cubicBezTo>
                          <a:pt x="974035" y="591047"/>
                          <a:pt x="1044271" y="469127"/>
                          <a:pt x="1081377" y="524786"/>
                        </a:cubicBezTo>
                        <a:lnTo>
                          <a:pt x="1081377" y="922352"/>
                        </a:lnTo>
                        <a:cubicBezTo>
                          <a:pt x="1049572" y="1000540"/>
                          <a:pt x="1070775" y="974035"/>
                          <a:pt x="890546" y="993913"/>
                        </a:cubicBezTo>
                        <a:cubicBezTo>
                          <a:pt x="773927" y="987287"/>
                          <a:pt x="519485" y="954157"/>
                          <a:pt x="381662" y="882595"/>
                        </a:cubicBezTo>
                        <a:cubicBezTo>
                          <a:pt x="243839" y="811033"/>
                          <a:pt x="127220" y="644056"/>
                          <a:pt x="63610" y="564543"/>
                        </a:cubicBezTo>
                        <a:cubicBezTo>
                          <a:pt x="0" y="485030"/>
                          <a:pt x="9276" y="499607"/>
                          <a:pt x="0" y="405517"/>
                        </a:cubicBezTo>
                        <a:lnTo>
                          <a:pt x="795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8000">
                        <a:srgbClr val="2D2D8A">
                          <a:lumMod val="50000"/>
                        </a:srgbClr>
                      </a:gs>
                      <a:gs pos="50000">
                        <a:srgbClr val="FFFFFF">
                          <a:lumMod val="95000"/>
                        </a:srgbClr>
                      </a:gs>
                      <a:gs pos="100000">
                        <a:srgbClr val="2D2D8A">
                          <a:lumMod val="75000"/>
                        </a:srgbClr>
                      </a:gs>
                    </a:gsLst>
                    <a:lin ang="10800000" scaled="0"/>
                    <a:tileRect/>
                  </a:gra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540" name="Freeform 129"/>
          <p:cNvSpPr/>
          <p:nvPr/>
        </p:nvSpPr>
        <p:spPr>
          <a:xfrm rot="9519553">
            <a:off x="2008683" y="2849866"/>
            <a:ext cx="603149" cy="691785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265" h="1084622">
                <a:moveTo>
                  <a:pt x="467802" y="147099"/>
                </a:moveTo>
                <a:cubicBezTo>
                  <a:pt x="307451" y="53009"/>
                  <a:pt x="163002" y="0"/>
                  <a:pt x="86139" y="43732"/>
                </a:cubicBezTo>
                <a:cubicBezTo>
                  <a:pt x="9276" y="87464"/>
                  <a:pt x="0" y="275645"/>
                  <a:pt x="6626" y="409492"/>
                </a:cubicBezTo>
                <a:cubicBezTo>
                  <a:pt x="13252" y="543339"/>
                  <a:pt x="9016" y="740918"/>
                  <a:pt x="125896" y="846814"/>
                </a:cubicBezTo>
                <a:cubicBezTo>
                  <a:pt x="242776" y="952710"/>
                  <a:pt x="554184" y="1084622"/>
                  <a:pt x="707909" y="1044866"/>
                </a:cubicBezTo>
                <a:cubicBezTo>
                  <a:pt x="861634" y="1005110"/>
                  <a:pt x="1088265" y="757903"/>
                  <a:pt x="1048247" y="608275"/>
                </a:cubicBezTo>
                <a:cubicBezTo>
                  <a:pt x="1008229" y="458647"/>
                  <a:pt x="628153" y="241190"/>
                  <a:pt x="467802" y="147099"/>
                </a:cubicBezTo>
                <a:close/>
              </a:path>
            </a:pathLst>
          </a:custGeom>
          <a:gradFill flip="none" rotWithShape="1">
            <a:gsLst>
              <a:gs pos="16000">
                <a:srgbClr val="2D2D8A">
                  <a:lumMod val="20000"/>
                  <a:lumOff val="80000"/>
                </a:srgbClr>
              </a:gs>
              <a:gs pos="44000">
                <a:srgbClr val="2D2D8A">
                  <a:lumMod val="75000"/>
                </a:srgbClr>
              </a:gs>
              <a:gs pos="98000">
                <a:srgbClr val="000000">
                  <a:lumMod val="95000"/>
                  <a:lumOff val="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95" name="Group 608"/>
          <p:cNvGrpSpPr/>
          <p:nvPr/>
        </p:nvGrpSpPr>
        <p:grpSpPr>
          <a:xfrm>
            <a:off x="2854036" y="4071331"/>
            <a:ext cx="2963141" cy="2053244"/>
            <a:chOff x="2854036" y="4071331"/>
            <a:chExt cx="2963141" cy="2053244"/>
          </a:xfrm>
        </p:grpSpPr>
        <p:sp>
          <p:nvSpPr>
            <p:cNvPr id="407" name="Rectangle 406"/>
            <p:cNvSpPr/>
            <p:nvPr/>
          </p:nvSpPr>
          <p:spPr>
            <a:xfrm>
              <a:off x="2854036" y="4071331"/>
              <a:ext cx="2963141" cy="2053244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96" name="Group 197"/>
            <p:cNvGrpSpPr/>
            <p:nvPr/>
          </p:nvGrpSpPr>
          <p:grpSpPr>
            <a:xfrm>
              <a:off x="3294003" y="4488017"/>
              <a:ext cx="2162699" cy="897793"/>
              <a:chOff x="3495930" y="2553881"/>
              <a:chExt cx="2189480" cy="867106"/>
            </a:xfrm>
          </p:grpSpPr>
          <p:grpSp>
            <p:nvGrpSpPr>
              <p:cNvPr id="501" name="Group 130"/>
              <p:cNvGrpSpPr/>
              <p:nvPr/>
            </p:nvGrpSpPr>
            <p:grpSpPr>
              <a:xfrm rot="16968161">
                <a:off x="4371986" y="2650048"/>
                <a:ext cx="297814" cy="728036"/>
                <a:chOff x="2041076" y="4193012"/>
                <a:chExt cx="448141" cy="1113734"/>
              </a:xfrm>
            </p:grpSpPr>
            <p:sp>
              <p:nvSpPr>
                <p:cNvPr id="468" name="Freeform 16"/>
                <p:cNvSpPr/>
                <p:nvPr/>
              </p:nvSpPr>
              <p:spPr>
                <a:xfrm rot="20811630">
                  <a:off x="2156515" y="4929420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8"/>
                <p:cNvSpPr/>
                <p:nvPr/>
              </p:nvSpPr>
              <p:spPr>
                <a:xfrm rot="10011630" flipH="1">
                  <a:off x="2187636" y="5045674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59"/>
                <p:cNvSpPr/>
                <p:nvPr/>
              </p:nvSpPr>
              <p:spPr>
                <a:xfrm rot="21045413">
                  <a:off x="2098019" y="4685696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470"/>
                <p:cNvSpPr/>
                <p:nvPr/>
              </p:nvSpPr>
              <p:spPr>
                <a:xfrm rot="10245413" flipH="1">
                  <a:off x="2124611" y="4796791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471"/>
                <p:cNvSpPr/>
                <p:nvPr/>
              </p:nvSpPr>
              <p:spPr>
                <a:xfrm rot="21253314">
                  <a:off x="2062354" y="4442648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472"/>
                <p:cNvSpPr/>
                <p:nvPr/>
              </p:nvSpPr>
              <p:spPr>
                <a:xfrm rot="10453314" flipH="1">
                  <a:off x="2078341" y="4561667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Freeform 473"/>
                <p:cNvSpPr/>
                <p:nvPr/>
              </p:nvSpPr>
              <p:spPr>
                <a:xfrm rot="21527725">
                  <a:off x="2041076" y="4193012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Freeform 474"/>
                <p:cNvSpPr/>
                <p:nvPr/>
              </p:nvSpPr>
              <p:spPr>
                <a:xfrm rot="10727725" flipH="1">
                  <a:off x="2051892" y="4306445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rgbClr val="1F497D">
                        <a:lumMod val="75000"/>
                      </a:srgbClr>
                    </a:gs>
                    <a:gs pos="15000">
                      <a:srgbClr val="1F497D">
                        <a:lumMod val="60000"/>
                        <a:lumOff val="40000"/>
                      </a:srgbClr>
                    </a:gs>
                    <a:gs pos="47000">
                      <a:sysClr val="window" lastClr="FFFFFF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5" name="Freeform 464"/>
              <p:cNvSpPr/>
              <p:nvPr/>
            </p:nvSpPr>
            <p:spPr>
              <a:xfrm rot="18786499" flipV="1">
                <a:off x="4910228" y="2938919"/>
                <a:ext cx="282265" cy="473120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800" h="593254">
                    <a:moveTo>
                      <a:pt x="6350" y="593254"/>
                    </a:moveTo>
                    <a:lnTo>
                      <a:pt x="57150" y="294804"/>
                    </a:lnTo>
                    <a:lnTo>
                      <a:pt x="190500" y="323379"/>
                    </a:lnTo>
                    <a:lnTo>
                      <a:pt x="98425" y="82079"/>
                    </a:lnTo>
                    <a:lnTo>
                      <a:pt x="380772" y="0"/>
                    </a:lnTo>
                    <a:lnTo>
                      <a:pt x="431800" y="78904"/>
                    </a:lnTo>
                    <a:lnTo>
                      <a:pt x="184150" y="145579"/>
                    </a:lnTo>
                    <a:lnTo>
                      <a:pt x="282575" y="386879"/>
                    </a:lnTo>
                    <a:lnTo>
                      <a:pt x="127000" y="380529"/>
                    </a:lnTo>
                    <a:lnTo>
                      <a:pt x="101600" y="564679"/>
                    </a:lnTo>
                    <a:lnTo>
                      <a:pt x="0" y="583729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6" name="Freeform 465"/>
              <p:cNvSpPr/>
              <p:nvPr/>
            </p:nvSpPr>
            <p:spPr>
              <a:xfrm rot="21119756">
                <a:off x="3495930" y="2553881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7" name="Freeform 466"/>
              <p:cNvSpPr/>
              <p:nvPr/>
            </p:nvSpPr>
            <p:spPr>
              <a:xfrm rot="9144589">
                <a:off x="5098705" y="2569387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82" name="Freeform 581"/>
            <p:cNvSpPr/>
            <p:nvPr/>
          </p:nvSpPr>
          <p:spPr>
            <a:xfrm rot="8444491">
              <a:off x="4716811" y="4748232"/>
              <a:ext cx="817617" cy="8686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8466 w 1098929"/>
                <a:gd name="connsiteY0" fmla="*/ 147099 h 1097919"/>
                <a:gd name="connsiteX1" fmla="*/ 96803 w 1098929"/>
                <a:gd name="connsiteY1" fmla="*/ 43732 h 1097919"/>
                <a:gd name="connsiteX2" fmla="*/ 17290 w 1098929"/>
                <a:gd name="connsiteY2" fmla="*/ 409492 h 1097919"/>
                <a:gd name="connsiteX3" fmla="*/ 200545 w 1098929"/>
                <a:gd name="connsiteY3" fmla="*/ 926586 h 1097919"/>
                <a:gd name="connsiteX4" fmla="*/ 718573 w 1098929"/>
                <a:gd name="connsiteY4" fmla="*/ 1044866 h 1097919"/>
                <a:gd name="connsiteX5" fmla="*/ 1058911 w 1098929"/>
                <a:gd name="connsiteY5" fmla="*/ 608275 h 1097919"/>
                <a:gd name="connsiteX6" fmla="*/ 478466 w 1098929"/>
                <a:gd name="connsiteY6" fmla="*/ 147099 h 1097919"/>
                <a:gd name="connsiteX0" fmla="*/ 478466 w 857027"/>
                <a:gd name="connsiteY0" fmla="*/ 147099 h 1085543"/>
                <a:gd name="connsiteX1" fmla="*/ 96803 w 857027"/>
                <a:gd name="connsiteY1" fmla="*/ 43732 h 1085543"/>
                <a:gd name="connsiteX2" fmla="*/ 17290 w 857027"/>
                <a:gd name="connsiteY2" fmla="*/ 409492 h 1085543"/>
                <a:gd name="connsiteX3" fmla="*/ 200545 w 857027"/>
                <a:gd name="connsiteY3" fmla="*/ 926586 h 1085543"/>
                <a:gd name="connsiteX4" fmla="*/ 718573 w 857027"/>
                <a:gd name="connsiteY4" fmla="*/ 1044866 h 1085543"/>
                <a:gd name="connsiteX5" fmla="*/ 817009 w 857027"/>
                <a:gd name="connsiteY5" fmla="*/ 682523 h 1085543"/>
                <a:gd name="connsiteX6" fmla="*/ 478466 w 857027"/>
                <a:gd name="connsiteY6" fmla="*/ 147099 h 1085543"/>
                <a:gd name="connsiteX0" fmla="*/ 779316 w 899350"/>
                <a:gd name="connsiteY0" fmla="*/ 106465 h 1205719"/>
                <a:gd name="connsiteX1" fmla="*/ 122691 w 899350"/>
                <a:gd name="connsiteY1" fmla="*/ 163908 h 1205719"/>
                <a:gd name="connsiteX2" fmla="*/ 43178 w 899350"/>
                <a:gd name="connsiteY2" fmla="*/ 529668 h 1205719"/>
                <a:gd name="connsiteX3" fmla="*/ 226433 w 899350"/>
                <a:gd name="connsiteY3" fmla="*/ 1046762 h 1205719"/>
                <a:gd name="connsiteX4" fmla="*/ 744461 w 899350"/>
                <a:gd name="connsiteY4" fmla="*/ 1165042 h 1205719"/>
                <a:gd name="connsiteX5" fmla="*/ 842897 w 899350"/>
                <a:gd name="connsiteY5" fmla="*/ 802699 h 1205719"/>
                <a:gd name="connsiteX6" fmla="*/ 779316 w 899350"/>
                <a:gd name="connsiteY6" fmla="*/ 106465 h 1205719"/>
                <a:gd name="connsiteX0" fmla="*/ 944931 w 1092567"/>
                <a:gd name="connsiteY0" fmla="*/ 331149 h 1430403"/>
                <a:gd name="connsiteX1" fmla="*/ 122690 w 1092567"/>
                <a:gd name="connsiteY1" fmla="*/ 70534 h 1430403"/>
                <a:gd name="connsiteX2" fmla="*/ 208793 w 1092567"/>
                <a:gd name="connsiteY2" fmla="*/ 754352 h 1430403"/>
                <a:gd name="connsiteX3" fmla="*/ 392048 w 1092567"/>
                <a:gd name="connsiteY3" fmla="*/ 1271446 h 1430403"/>
                <a:gd name="connsiteX4" fmla="*/ 910076 w 1092567"/>
                <a:gd name="connsiteY4" fmla="*/ 1389726 h 1430403"/>
                <a:gd name="connsiteX5" fmla="*/ 1008512 w 1092567"/>
                <a:gd name="connsiteY5" fmla="*/ 1027383 h 1430403"/>
                <a:gd name="connsiteX6" fmla="*/ 944931 w 1092567"/>
                <a:gd name="connsiteY6" fmla="*/ 331149 h 1430403"/>
                <a:gd name="connsiteX0" fmla="*/ 924985 w 1072623"/>
                <a:gd name="connsiteY0" fmla="*/ 301292 h 1400546"/>
                <a:gd name="connsiteX1" fmla="*/ 102744 w 1072623"/>
                <a:gd name="connsiteY1" fmla="*/ 40677 h 1400546"/>
                <a:gd name="connsiteX2" fmla="*/ 308519 w 1072623"/>
                <a:gd name="connsiteY2" fmla="*/ 545354 h 1400546"/>
                <a:gd name="connsiteX3" fmla="*/ 372102 w 1072623"/>
                <a:gd name="connsiteY3" fmla="*/ 1241589 h 1400546"/>
                <a:gd name="connsiteX4" fmla="*/ 890130 w 1072623"/>
                <a:gd name="connsiteY4" fmla="*/ 1359869 h 1400546"/>
                <a:gd name="connsiteX5" fmla="*/ 988566 w 1072623"/>
                <a:gd name="connsiteY5" fmla="*/ 997526 h 1400546"/>
                <a:gd name="connsiteX6" fmla="*/ 924985 w 1072623"/>
                <a:gd name="connsiteY6" fmla="*/ 301292 h 1400546"/>
                <a:gd name="connsiteX0" fmla="*/ 770897 w 892853"/>
                <a:gd name="connsiteY0" fmla="*/ 224904 h 1324158"/>
                <a:gd name="connsiteX1" fmla="*/ 102744 w 892853"/>
                <a:gd name="connsiteY1" fmla="*/ 40677 h 1324158"/>
                <a:gd name="connsiteX2" fmla="*/ 154431 w 892853"/>
                <a:gd name="connsiteY2" fmla="*/ 468966 h 1324158"/>
                <a:gd name="connsiteX3" fmla="*/ 218014 w 892853"/>
                <a:gd name="connsiteY3" fmla="*/ 1165201 h 1324158"/>
                <a:gd name="connsiteX4" fmla="*/ 736042 w 892853"/>
                <a:gd name="connsiteY4" fmla="*/ 1283481 h 1324158"/>
                <a:gd name="connsiteX5" fmla="*/ 834478 w 892853"/>
                <a:gd name="connsiteY5" fmla="*/ 921138 h 1324158"/>
                <a:gd name="connsiteX6" fmla="*/ 770897 w 892853"/>
                <a:gd name="connsiteY6" fmla="*/ 224904 h 1324158"/>
                <a:gd name="connsiteX0" fmla="*/ 742609 w 864565"/>
                <a:gd name="connsiteY0" fmla="*/ 250681 h 1349935"/>
                <a:gd name="connsiteX1" fmla="*/ 74456 w 864565"/>
                <a:gd name="connsiteY1" fmla="*/ 66454 h 1349935"/>
                <a:gd name="connsiteX2" fmla="*/ 295875 w 864565"/>
                <a:gd name="connsiteY2" fmla="*/ 649408 h 1349935"/>
                <a:gd name="connsiteX3" fmla="*/ 189726 w 864565"/>
                <a:gd name="connsiteY3" fmla="*/ 1190978 h 1349935"/>
                <a:gd name="connsiteX4" fmla="*/ 707754 w 864565"/>
                <a:gd name="connsiteY4" fmla="*/ 1309258 h 1349935"/>
                <a:gd name="connsiteX5" fmla="*/ 806190 w 864565"/>
                <a:gd name="connsiteY5" fmla="*/ 946915 h 1349935"/>
                <a:gd name="connsiteX6" fmla="*/ 742609 w 864565"/>
                <a:gd name="connsiteY6" fmla="*/ 250681 h 1349935"/>
                <a:gd name="connsiteX0" fmla="*/ 793428 w 915384"/>
                <a:gd name="connsiteY0" fmla="*/ 243468 h 1342722"/>
                <a:gd name="connsiteX1" fmla="*/ 125275 w 915384"/>
                <a:gd name="connsiteY1" fmla="*/ 59241 h 1342722"/>
                <a:gd name="connsiteX2" fmla="*/ 41776 w 915384"/>
                <a:gd name="connsiteY2" fmla="*/ 598916 h 1342722"/>
                <a:gd name="connsiteX3" fmla="*/ 240545 w 915384"/>
                <a:gd name="connsiteY3" fmla="*/ 1183765 h 1342722"/>
                <a:gd name="connsiteX4" fmla="*/ 758573 w 915384"/>
                <a:gd name="connsiteY4" fmla="*/ 1302045 h 1342722"/>
                <a:gd name="connsiteX5" fmla="*/ 857009 w 915384"/>
                <a:gd name="connsiteY5" fmla="*/ 939702 h 1342722"/>
                <a:gd name="connsiteX6" fmla="*/ 793428 w 915384"/>
                <a:gd name="connsiteY6" fmla="*/ 243468 h 1342722"/>
                <a:gd name="connsiteX0" fmla="*/ 793428 w 923009"/>
                <a:gd name="connsiteY0" fmla="*/ 243468 h 1361918"/>
                <a:gd name="connsiteX1" fmla="*/ 125275 w 923009"/>
                <a:gd name="connsiteY1" fmla="*/ 59241 h 1361918"/>
                <a:gd name="connsiteX2" fmla="*/ 41776 w 923009"/>
                <a:gd name="connsiteY2" fmla="*/ 598916 h 1361918"/>
                <a:gd name="connsiteX3" fmla="*/ 240545 w 923009"/>
                <a:gd name="connsiteY3" fmla="*/ 1183765 h 1361918"/>
                <a:gd name="connsiteX4" fmla="*/ 758573 w 923009"/>
                <a:gd name="connsiteY4" fmla="*/ 1302045 h 1361918"/>
                <a:gd name="connsiteX5" fmla="*/ 902760 w 923009"/>
                <a:gd name="connsiteY5" fmla="*/ 824529 h 1361918"/>
                <a:gd name="connsiteX6" fmla="*/ 793428 w 923009"/>
                <a:gd name="connsiteY6" fmla="*/ 243468 h 136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009" h="1361918">
                  <a:moveTo>
                    <a:pt x="793428" y="243468"/>
                  </a:moveTo>
                  <a:cubicBezTo>
                    <a:pt x="663847" y="115920"/>
                    <a:pt x="250550" y="0"/>
                    <a:pt x="125275" y="59241"/>
                  </a:cubicBezTo>
                  <a:cubicBezTo>
                    <a:pt x="0" y="118482"/>
                    <a:pt x="22564" y="411495"/>
                    <a:pt x="41776" y="598916"/>
                  </a:cubicBezTo>
                  <a:cubicBezTo>
                    <a:pt x="60988" y="786337"/>
                    <a:pt x="121079" y="1066577"/>
                    <a:pt x="240545" y="1183765"/>
                  </a:cubicBezTo>
                  <a:cubicBezTo>
                    <a:pt x="360011" y="1300953"/>
                    <a:pt x="648204" y="1361918"/>
                    <a:pt x="758573" y="1302045"/>
                  </a:cubicBezTo>
                  <a:cubicBezTo>
                    <a:pt x="868942" y="1242172"/>
                    <a:pt x="896951" y="1000958"/>
                    <a:pt x="902760" y="824529"/>
                  </a:cubicBezTo>
                  <a:cubicBezTo>
                    <a:pt x="908569" y="648100"/>
                    <a:pt x="923009" y="371016"/>
                    <a:pt x="793428" y="243468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ysClr val="window" lastClr="FFFFFF"/>
                </a:gs>
                <a:gs pos="44000">
                  <a:srgbClr val="9BBB59">
                    <a:lumMod val="50000"/>
                  </a:srgbClr>
                </a:gs>
                <a:gs pos="98000">
                  <a:sysClr val="windowText" lastClr="000000"/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2" name="Rectangle 411"/>
          <p:cNvSpPr/>
          <p:nvPr/>
        </p:nvSpPr>
        <p:spPr>
          <a:xfrm>
            <a:off x="5919355" y="180975"/>
            <a:ext cx="3167495" cy="194517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6787392" y="396503"/>
            <a:ext cx="1317829" cy="36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latin typeface="Tw Cen MT Condensed" pitchFamily="34" charset="0"/>
              </a:rPr>
              <a:t>Toxic polyQ protein</a:t>
            </a:r>
            <a:endParaRPr lang="en-US" sz="1200">
              <a:latin typeface="Tw Cen MT Condensed" pitchFamily="34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7355986" y="1475836"/>
            <a:ext cx="82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1100" b="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7009401" y="1639033"/>
            <a:ext cx="1505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0" u="sng" smtClean="0">
                <a:latin typeface="Tw Cen MT Condensed Extra Bold" pitchFamily="34" charset="0"/>
              </a:rPr>
              <a:t>beta-aggregates</a:t>
            </a:r>
            <a:endParaRPr lang="en-US" sz="1050" b="0" u="sng" dirty="0">
              <a:latin typeface="Tw Cen MT Condensed Extra Bold" pitchFamily="34" charset="0"/>
            </a:endParaRPr>
          </a:p>
        </p:txBody>
      </p:sp>
      <p:grpSp>
        <p:nvGrpSpPr>
          <p:cNvPr id="502" name="Group 332"/>
          <p:cNvGrpSpPr/>
          <p:nvPr/>
        </p:nvGrpSpPr>
        <p:grpSpPr>
          <a:xfrm>
            <a:off x="6117151" y="697063"/>
            <a:ext cx="2711078" cy="932192"/>
            <a:chOff x="3133072" y="4296586"/>
            <a:chExt cx="2744650" cy="900330"/>
          </a:xfrm>
        </p:grpSpPr>
        <p:sp>
          <p:nvSpPr>
            <p:cNvPr id="584" name="Freeform 583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Freeform 584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6" name="Freeform 585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7" name="Freeform 586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9" name="Group 337"/>
          <p:cNvGrpSpPr/>
          <p:nvPr/>
        </p:nvGrpSpPr>
        <p:grpSpPr>
          <a:xfrm>
            <a:off x="6120734" y="561811"/>
            <a:ext cx="2711078" cy="932192"/>
            <a:chOff x="3133072" y="4296586"/>
            <a:chExt cx="2744650" cy="900330"/>
          </a:xfrm>
        </p:grpSpPr>
        <p:sp>
          <p:nvSpPr>
            <p:cNvPr id="589" name="Freeform 588"/>
            <p:cNvSpPr/>
            <p:nvPr/>
          </p:nvSpPr>
          <p:spPr>
            <a:xfrm rot="18786499" flipV="1">
              <a:off x="4512562" y="4417906"/>
              <a:ext cx="688411" cy="589518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18" h="1086365">
                  <a:moveTo>
                    <a:pt x="6350" y="982359"/>
                  </a:moveTo>
                  <a:lnTo>
                    <a:pt x="433935" y="873288"/>
                  </a:lnTo>
                  <a:lnTo>
                    <a:pt x="513809" y="549218"/>
                  </a:lnTo>
                  <a:lnTo>
                    <a:pt x="930860" y="467961"/>
                  </a:lnTo>
                  <a:cubicBezTo>
                    <a:pt x="929800" y="425886"/>
                    <a:pt x="1012008" y="111157"/>
                    <a:pt x="1010948" y="69082"/>
                  </a:cubicBezTo>
                  <a:lnTo>
                    <a:pt x="1555037" y="0"/>
                  </a:lnTo>
                  <a:lnTo>
                    <a:pt x="1589818" y="108135"/>
                  </a:lnTo>
                  <a:lnTo>
                    <a:pt x="1101654" y="176075"/>
                  </a:lnTo>
                  <a:lnTo>
                    <a:pt x="1024432" y="531249"/>
                  </a:lnTo>
                  <a:lnTo>
                    <a:pt x="622091" y="625155"/>
                  </a:lnTo>
                  <a:lnTo>
                    <a:pt x="589572" y="943816"/>
                  </a:lnTo>
                  <a:lnTo>
                    <a:pt x="79450" y="1086365"/>
                  </a:lnTo>
                  <a:lnTo>
                    <a:pt x="0" y="972834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reeform 589"/>
            <p:cNvSpPr/>
            <p:nvPr/>
          </p:nvSpPr>
          <p:spPr>
            <a:xfrm rot="7997232" flipV="1">
              <a:off x="3884932" y="4505709"/>
              <a:ext cx="500512" cy="512163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374650 w 742950"/>
                <a:gd name="connsiteY9" fmla="*/ 244475 h 514350"/>
                <a:gd name="connsiteX10" fmla="*/ 431800 w 742950"/>
                <a:gd name="connsiteY10" fmla="*/ 0 h 514350"/>
                <a:gd name="connsiteX11" fmla="*/ 184150 w 742950"/>
                <a:gd name="connsiteY11" fmla="*/ 66675 h 514350"/>
                <a:gd name="connsiteX12" fmla="*/ 282575 w 742950"/>
                <a:gd name="connsiteY12" fmla="*/ 307975 h 514350"/>
                <a:gd name="connsiteX13" fmla="*/ 127000 w 742950"/>
                <a:gd name="connsiteY13" fmla="*/ 301625 h 514350"/>
                <a:gd name="connsiteX14" fmla="*/ 101600 w 742950"/>
                <a:gd name="connsiteY14" fmla="*/ 485775 h 514350"/>
                <a:gd name="connsiteX15" fmla="*/ 0 w 742950"/>
                <a:gd name="connsiteY15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698500 w 742950"/>
                <a:gd name="connsiteY6" fmla="*/ 244475 h 514350"/>
                <a:gd name="connsiteX7" fmla="*/ 742950 w 742950"/>
                <a:gd name="connsiteY7" fmla="*/ 346075 h 514350"/>
                <a:gd name="connsiteX8" fmla="*/ 476250 w 742950"/>
                <a:gd name="connsiteY8" fmla="*/ 498475 h 514350"/>
                <a:gd name="connsiteX9" fmla="*/ 431800 w 742950"/>
                <a:gd name="connsiteY9" fmla="*/ 0 h 514350"/>
                <a:gd name="connsiteX10" fmla="*/ 184150 w 742950"/>
                <a:gd name="connsiteY10" fmla="*/ 66675 h 514350"/>
                <a:gd name="connsiteX11" fmla="*/ 282575 w 742950"/>
                <a:gd name="connsiteY11" fmla="*/ 307975 h 514350"/>
                <a:gd name="connsiteX12" fmla="*/ 127000 w 742950"/>
                <a:gd name="connsiteY12" fmla="*/ 301625 h 514350"/>
                <a:gd name="connsiteX13" fmla="*/ 101600 w 742950"/>
                <a:gd name="connsiteY13" fmla="*/ 485775 h 514350"/>
                <a:gd name="connsiteX14" fmla="*/ 0 w 742950"/>
                <a:gd name="connsiteY14" fmla="*/ 504825 h 514350"/>
                <a:gd name="connsiteX0" fmla="*/ 6350 w 742950"/>
                <a:gd name="connsiteY0" fmla="*/ 514350 h 514350"/>
                <a:gd name="connsiteX1" fmla="*/ 57150 w 742950"/>
                <a:gd name="connsiteY1" fmla="*/ 215900 h 514350"/>
                <a:gd name="connsiteX2" fmla="*/ 190500 w 742950"/>
                <a:gd name="connsiteY2" fmla="*/ 244475 h 514350"/>
                <a:gd name="connsiteX3" fmla="*/ 98425 w 742950"/>
                <a:gd name="connsiteY3" fmla="*/ 3175 h 514350"/>
                <a:gd name="connsiteX4" fmla="*/ 476250 w 742950"/>
                <a:gd name="connsiteY4" fmla="*/ 238125 h 514350"/>
                <a:gd name="connsiteX5" fmla="*/ 527050 w 742950"/>
                <a:gd name="connsiteY5" fmla="*/ 361950 h 514350"/>
                <a:gd name="connsiteX6" fmla="*/ 742950 w 742950"/>
                <a:gd name="connsiteY6" fmla="*/ 346075 h 514350"/>
                <a:gd name="connsiteX7" fmla="*/ 476250 w 742950"/>
                <a:gd name="connsiteY7" fmla="*/ 498475 h 514350"/>
                <a:gd name="connsiteX8" fmla="*/ 431800 w 742950"/>
                <a:gd name="connsiteY8" fmla="*/ 0 h 514350"/>
                <a:gd name="connsiteX9" fmla="*/ 184150 w 742950"/>
                <a:gd name="connsiteY9" fmla="*/ 66675 h 514350"/>
                <a:gd name="connsiteX10" fmla="*/ 282575 w 742950"/>
                <a:gd name="connsiteY10" fmla="*/ 307975 h 514350"/>
                <a:gd name="connsiteX11" fmla="*/ 127000 w 742950"/>
                <a:gd name="connsiteY11" fmla="*/ 301625 h 514350"/>
                <a:gd name="connsiteX12" fmla="*/ 101600 w 742950"/>
                <a:gd name="connsiteY12" fmla="*/ 485775 h 514350"/>
                <a:gd name="connsiteX13" fmla="*/ 0 w 742950"/>
                <a:gd name="connsiteY13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76250 w 527050"/>
                <a:gd name="connsiteY6" fmla="*/ 498475 h 514350"/>
                <a:gd name="connsiteX7" fmla="*/ 431800 w 527050"/>
                <a:gd name="connsiteY7" fmla="*/ 0 h 514350"/>
                <a:gd name="connsiteX8" fmla="*/ 184150 w 527050"/>
                <a:gd name="connsiteY8" fmla="*/ 66675 h 514350"/>
                <a:gd name="connsiteX9" fmla="*/ 282575 w 527050"/>
                <a:gd name="connsiteY9" fmla="*/ 307975 h 514350"/>
                <a:gd name="connsiteX10" fmla="*/ 127000 w 527050"/>
                <a:gd name="connsiteY10" fmla="*/ 301625 h 514350"/>
                <a:gd name="connsiteX11" fmla="*/ 101600 w 527050"/>
                <a:gd name="connsiteY11" fmla="*/ 485775 h 514350"/>
                <a:gd name="connsiteX12" fmla="*/ 0 w 527050"/>
                <a:gd name="connsiteY12" fmla="*/ 504825 h 514350"/>
                <a:gd name="connsiteX0" fmla="*/ 6350 w 527050"/>
                <a:gd name="connsiteY0" fmla="*/ 514350 h 514350"/>
                <a:gd name="connsiteX1" fmla="*/ 57150 w 527050"/>
                <a:gd name="connsiteY1" fmla="*/ 215900 h 514350"/>
                <a:gd name="connsiteX2" fmla="*/ 190500 w 527050"/>
                <a:gd name="connsiteY2" fmla="*/ 244475 h 514350"/>
                <a:gd name="connsiteX3" fmla="*/ 98425 w 527050"/>
                <a:gd name="connsiteY3" fmla="*/ 3175 h 514350"/>
                <a:gd name="connsiteX4" fmla="*/ 476250 w 527050"/>
                <a:gd name="connsiteY4" fmla="*/ 238125 h 514350"/>
                <a:gd name="connsiteX5" fmla="*/ 527050 w 527050"/>
                <a:gd name="connsiteY5" fmla="*/ 361950 h 514350"/>
                <a:gd name="connsiteX6" fmla="*/ 431800 w 527050"/>
                <a:gd name="connsiteY6" fmla="*/ 0 h 514350"/>
                <a:gd name="connsiteX7" fmla="*/ 184150 w 527050"/>
                <a:gd name="connsiteY7" fmla="*/ 66675 h 514350"/>
                <a:gd name="connsiteX8" fmla="*/ 282575 w 527050"/>
                <a:gd name="connsiteY8" fmla="*/ 307975 h 514350"/>
                <a:gd name="connsiteX9" fmla="*/ 127000 w 527050"/>
                <a:gd name="connsiteY9" fmla="*/ 301625 h 514350"/>
                <a:gd name="connsiteX10" fmla="*/ 101600 w 527050"/>
                <a:gd name="connsiteY10" fmla="*/ 485775 h 514350"/>
                <a:gd name="connsiteX11" fmla="*/ 0 w 527050"/>
                <a:gd name="connsiteY11" fmla="*/ 504825 h 514350"/>
                <a:gd name="connsiteX0" fmla="*/ 6350 w 476249"/>
                <a:gd name="connsiteY0" fmla="*/ 514350 h 514350"/>
                <a:gd name="connsiteX1" fmla="*/ 57150 w 476249"/>
                <a:gd name="connsiteY1" fmla="*/ 215900 h 514350"/>
                <a:gd name="connsiteX2" fmla="*/ 190500 w 476249"/>
                <a:gd name="connsiteY2" fmla="*/ 244475 h 514350"/>
                <a:gd name="connsiteX3" fmla="*/ 98425 w 476249"/>
                <a:gd name="connsiteY3" fmla="*/ 3175 h 514350"/>
                <a:gd name="connsiteX4" fmla="*/ 476250 w 476249"/>
                <a:gd name="connsiteY4" fmla="*/ 238125 h 514350"/>
                <a:gd name="connsiteX5" fmla="*/ 431800 w 476249"/>
                <a:gd name="connsiteY5" fmla="*/ 0 h 514350"/>
                <a:gd name="connsiteX6" fmla="*/ 184150 w 476249"/>
                <a:gd name="connsiteY6" fmla="*/ 66675 h 514350"/>
                <a:gd name="connsiteX7" fmla="*/ 282575 w 476249"/>
                <a:gd name="connsiteY7" fmla="*/ 307975 h 514350"/>
                <a:gd name="connsiteX8" fmla="*/ 127000 w 476249"/>
                <a:gd name="connsiteY8" fmla="*/ 301625 h 514350"/>
                <a:gd name="connsiteX9" fmla="*/ 101600 w 476249"/>
                <a:gd name="connsiteY9" fmla="*/ 485775 h 514350"/>
                <a:gd name="connsiteX10" fmla="*/ 0 w 476249"/>
                <a:gd name="connsiteY10" fmla="*/ 504825 h 514350"/>
                <a:gd name="connsiteX0" fmla="*/ 6350 w 431800"/>
                <a:gd name="connsiteY0" fmla="*/ 593254 h 593254"/>
                <a:gd name="connsiteX1" fmla="*/ 57150 w 431800"/>
                <a:gd name="connsiteY1" fmla="*/ 294804 h 593254"/>
                <a:gd name="connsiteX2" fmla="*/ 190500 w 431800"/>
                <a:gd name="connsiteY2" fmla="*/ 323379 h 593254"/>
                <a:gd name="connsiteX3" fmla="*/ 98425 w 431800"/>
                <a:gd name="connsiteY3" fmla="*/ 82079 h 593254"/>
                <a:gd name="connsiteX4" fmla="*/ 380772 w 431800"/>
                <a:gd name="connsiteY4" fmla="*/ 0 h 593254"/>
                <a:gd name="connsiteX5" fmla="*/ 431800 w 431800"/>
                <a:gd name="connsiteY5" fmla="*/ 78904 h 593254"/>
                <a:gd name="connsiteX6" fmla="*/ 184150 w 431800"/>
                <a:gd name="connsiteY6" fmla="*/ 145579 h 593254"/>
                <a:gd name="connsiteX7" fmla="*/ 282575 w 431800"/>
                <a:gd name="connsiteY7" fmla="*/ 386879 h 593254"/>
                <a:gd name="connsiteX8" fmla="*/ 127000 w 431800"/>
                <a:gd name="connsiteY8" fmla="*/ 380529 h 593254"/>
                <a:gd name="connsiteX9" fmla="*/ 101600 w 431800"/>
                <a:gd name="connsiteY9" fmla="*/ 564679 h 593254"/>
                <a:gd name="connsiteX10" fmla="*/ 0 w 431800"/>
                <a:gd name="connsiteY10" fmla="*/ 583729 h 593254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127000 w 431800"/>
                <a:gd name="connsiteY8" fmla="*/ 380529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1800"/>
                <a:gd name="connsiteY0" fmla="*/ 593254 h 697260"/>
                <a:gd name="connsiteX1" fmla="*/ 57150 w 431800"/>
                <a:gd name="connsiteY1" fmla="*/ 294804 h 697260"/>
                <a:gd name="connsiteX2" fmla="*/ 190500 w 431800"/>
                <a:gd name="connsiteY2" fmla="*/ 323379 h 697260"/>
                <a:gd name="connsiteX3" fmla="*/ 98425 w 431800"/>
                <a:gd name="connsiteY3" fmla="*/ 82079 h 697260"/>
                <a:gd name="connsiteX4" fmla="*/ 380772 w 431800"/>
                <a:gd name="connsiteY4" fmla="*/ 0 h 697260"/>
                <a:gd name="connsiteX5" fmla="*/ 431800 w 431800"/>
                <a:gd name="connsiteY5" fmla="*/ 78904 h 697260"/>
                <a:gd name="connsiteX6" fmla="*/ 184150 w 431800"/>
                <a:gd name="connsiteY6" fmla="*/ 145579 h 697260"/>
                <a:gd name="connsiteX7" fmla="*/ 282575 w 431800"/>
                <a:gd name="connsiteY7" fmla="*/ 386879 h 697260"/>
                <a:gd name="connsiteX8" fmla="*/ 421888 w 431800"/>
                <a:gd name="connsiteY8" fmla="*/ 681574 h 697260"/>
                <a:gd name="connsiteX9" fmla="*/ 79450 w 431800"/>
                <a:gd name="connsiteY9" fmla="*/ 697260 h 697260"/>
                <a:gd name="connsiteX10" fmla="*/ 0 w 431800"/>
                <a:gd name="connsiteY10" fmla="*/ 583729 h 697260"/>
                <a:gd name="connsiteX0" fmla="*/ 6350 w 433936"/>
                <a:gd name="connsiteY0" fmla="*/ 593254 h 697260"/>
                <a:gd name="connsiteX1" fmla="*/ 433935 w 433936"/>
                <a:gd name="connsiteY1" fmla="*/ 484183 h 697260"/>
                <a:gd name="connsiteX2" fmla="*/ 190500 w 433936"/>
                <a:gd name="connsiteY2" fmla="*/ 323379 h 697260"/>
                <a:gd name="connsiteX3" fmla="*/ 98425 w 433936"/>
                <a:gd name="connsiteY3" fmla="*/ 82079 h 697260"/>
                <a:gd name="connsiteX4" fmla="*/ 380772 w 433936"/>
                <a:gd name="connsiteY4" fmla="*/ 0 h 697260"/>
                <a:gd name="connsiteX5" fmla="*/ 431800 w 433936"/>
                <a:gd name="connsiteY5" fmla="*/ 78904 h 697260"/>
                <a:gd name="connsiteX6" fmla="*/ 184150 w 433936"/>
                <a:gd name="connsiteY6" fmla="*/ 145579 h 697260"/>
                <a:gd name="connsiteX7" fmla="*/ 282575 w 433936"/>
                <a:gd name="connsiteY7" fmla="*/ 386879 h 697260"/>
                <a:gd name="connsiteX8" fmla="*/ 421888 w 433936"/>
                <a:gd name="connsiteY8" fmla="*/ 681574 h 697260"/>
                <a:gd name="connsiteX9" fmla="*/ 79450 w 433936"/>
                <a:gd name="connsiteY9" fmla="*/ 697260 h 697260"/>
                <a:gd name="connsiteX10" fmla="*/ 0 w 433936"/>
                <a:gd name="connsiteY10" fmla="*/ 583729 h 697260"/>
                <a:gd name="connsiteX0" fmla="*/ 6350 w 589572"/>
                <a:gd name="connsiteY0" fmla="*/ 593254 h 697260"/>
                <a:gd name="connsiteX1" fmla="*/ 433935 w 589572"/>
                <a:gd name="connsiteY1" fmla="*/ 484183 h 697260"/>
                <a:gd name="connsiteX2" fmla="*/ 190500 w 589572"/>
                <a:gd name="connsiteY2" fmla="*/ 323379 h 697260"/>
                <a:gd name="connsiteX3" fmla="*/ 98425 w 589572"/>
                <a:gd name="connsiteY3" fmla="*/ 82079 h 697260"/>
                <a:gd name="connsiteX4" fmla="*/ 380772 w 589572"/>
                <a:gd name="connsiteY4" fmla="*/ 0 h 697260"/>
                <a:gd name="connsiteX5" fmla="*/ 431800 w 589572"/>
                <a:gd name="connsiteY5" fmla="*/ 78904 h 697260"/>
                <a:gd name="connsiteX6" fmla="*/ 184150 w 589572"/>
                <a:gd name="connsiteY6" fmla="*/ 145579 h 697260"/>
                <a:gd name="connsiteX7" fmla="*/ 282575 w 589572"/>
                <a:gd name="connsiteY7" fmla="*/ 386879 h 697260"/>
                <a:gd name="connsiteX8" fmla="*/ 589572 w 589572"/>
                <a:gd name="connsiteY8" fmla="*/ 554711 h 697260"/>
                <a:gd name="connsiteX9" fmla="*/ 79450 w 589572"/>
                <a:gd name="connsiteY9" fmla="*/ 697260 h 697260"/>
                <a:gd name="connsiteX10" fmla="*/ 0 w 589572"/>
                <a:gd name="connsiteY10" fmla="*/ 583729 h 697260"/>
                <a:gd name="connsiteX0" fmla="*/ 6350 w 622090"/>
                <a:gd name="connsiteY0" fmla="*/ 593254 h 697260"/>
                <a:gd name="connsiteX1" fmla="*/ 433935 w 622090"/>
                <a:gd name="connsiteY1" fmla="*/ 484183 h 697260"/>
                <a:gd name="connsiteX2" fmla="*/ 190500 w 622090"/>
                <a:gd name="connsiteY2" fmla="*/ 323379 h 697260"/>
                <a:gd name="connsiteX3" fmla="*/ 98425 w 622090"/>
                <a:gd name="connsiteY3" fmla="*/ 82079 h 697260"/>
                <a:gd name="connsiteX4" fmla="*/ 380772 w 622090"/>
                <a:gd name="connsiteY4" fmla="*/ 0 h 697260"/>
                <a:gd name="connsiteX5" fmla="*/ 431800 w 622090"/>
                <a:gd name="connsiteY5" fmla="*/ 78904 h 697260"/>
                <a:gd name="connsiteX6" fmla="*/ 184150 w 622090"/>
                <a:gd name="connsiteY6" fmla="*/ 145579 h 697260"/>
                <a:gd name="connsiteX7" fmla="*/ 622091 w 622090"/>
                <a:gd name="connsiteY7" fmla="*/ 236050 h 697260"/>
                <a:gd name="connsiteX8" fmla="*/ 589572 w 622090"/>
                <a:gd name="connsiteY8" fmla="*/ 554711 h 697260"/>
                <a:gd name="connsiteX9" fmla="*/ 79450 w 622090"/>
                <a:gd name="connsiteY9" fmla="*/ 697260 h 697260"/>
                <a:gd name="connsiteX10" fmla="*/ 0 w 622090"/>
                <a:gd name="connsiteY10" fmla="*/ 583729 h 697260"/>
                <a:gd name="connsiteX0" fmla="*/ 6350 w 622092"/>
                <a:gd name="connsiteY0" fmla="*/ 593254 h 697260"/>
                <a:gd name="connsiteX1" fmla="*/ 433935 w 622092"/>
                <a:gd name="connsiteY1" fmla="*/ 484183 h 697260"/>
                <a:gd name="connsiteX2" fmla="*/ 513809 w 622092"/>
                <a:gd name="connsiteY2" fmla="*/ 160113 h 697260"/>
                <a:gd name="connsiteX3" fmla="*/ 98425 w 622092"/>
                <a:gd name="connsiteY3" fmla="*/ 82079 h 697260"/>
                <a:gd name="connsiteX4" fmla="*/ 380772 w 622092"/>
                <a:gd name="connsiteY4" fmla="*/ 0 h 697260"/>
                <a:gd name="connsiteX5" fmla="*/ 431800 w 622092"/>
                <a:gd name="connsiteY5" fmla="*/ 78904 h 697260"/>
                <a:gd name="connsiteX6" fmla="*/ 184150 w 622092"/>
                <a:gd name="connsiteY6" fmla="*/ 145579 h 697260"/>
                <a:gd name="connsiteX7" fmla="*/ 622091 w 622092"/>
                <a:gd name="connsiteY7" fmla="*/ 236050 h 697260"/>
                <a:gd name="connsiteX8" fmla="*/ 589572 w 622092"/>
                <a:gd name="connsiteY8" fmla="*/ 554711 h 697260"/>
                <a:gd name="connsiteX9" fmla="*/ 79450 w 622092"/>
                <a:gd name="connsiteY9" fmla="*/ 697260 h 697260"/>
                <a:gd name="connsiteX10" fmla="*/ 0 w 622092"/>
                <a:gd name="connsiteY10" fmla="*/ 583729 h 697260"/>
                <a:gd name="connsiteX0" fmla="*/ 6350 w 1024432"/>
                <a:gd name="connsiteY0" fmla="*/ 593254 h 697260"/>
                <a:gd name="connsiteX1" fmla="*/ 433935 w 1024432"/>
                <a:gd name="connsiteY1" fmla="*/ 484183 h 697260"/>
                <a:gd name="connsiteX2" fmla="*/ 513809 w 1024432"/>
                <a:gd name="connsiteY2" fmla="*/ 160113 h 697260"/>
                <a:gd name="connsiteX3" fmla="*/ 98425 w 1024432"/>
                <a:gd name="connsiteY3" fmla="*/ 82079 h 697260"/>
                <a:gd name="connsiteX4" fmla="*/ 380772 w 1024432"/>
                <a:gd name="connsiteY4" fmla="*/ 0 h 697260"/>
                <a:gd name="connsiteX5" fmla="*/ 431800 w 1024432"/>
                <a:gd name="connsiteY5" fmla="*/ 78904 h 697260"/>
                <a:gd name="connsiteX6" fmla="*/ 1024432 w 1024432"/>
                <a:gd name="connsiteY6" fmla="*/ 142144 h 697260"/>
                <a:gd name="connsiteX7" fmla="*/ 622091 w 1024432"/>
                <a:gd name="connsiteY7" fmla="*/ 236050 h 697260"/>
                <a:gd name="connsiteX8" fmla="*/ 589572 w 1024432"/>
                <a:gd name="connsiteY8" fmla="*/ 554711 h 697260"/>
                <a:gd name="connsiteX9" fmla="*/ 79450 w 1024432"/>
                <a:gd name="connsiteY9" fmla="*/ 697260 h 697260"/>
                <a:gd name="connsiteX10" fmla="*/ 0 w 1024432"/>
                <a:gd name="connsiteY10" fmla="*/ 583729 h 697260"/>
                <a:gd name="connsiteX0" fmla="*/ 6350 w 1031044"/>
                <a:gd name="connsiteY0" fmla="*/ 593254 h 697260"/>
                <a:gd name="connsiteX1" fmla="*/ 433935 w 1031044"/>
                <a:gd name="connsiteY1" fmla="*/ 484183 h 697260"/>
                <a:gd name="connsiteX2" fmla="*/ 513809 w 1031044"/>
                <a:gd name="connsiteY2" fmla="*/ 160113 h 697260"/>
                <a:gd name="connsiteX3" fmla="*/ 1031044 w 1031044"/>
                <a:gd name="connsiteY3" fmla="*/ 31078 h 697260"/>
                <a:gd name="connsiteX4" fmla="*/ 380772 w 1031044"/>
                <a:gd name="connsiteY4" fmla="*/ 0 h 697260"/>
                <a:gd name="connsiteX5" fmla="*/ 431800 w 1031044"/>
                <a:gd name="connsiteY5" fmla="*/ 78904 h 697260"/>
                <a:gd name="connsiteX6" fmla="*/ 1024432 w 1031044"/>
                <a:gd name="connsiteY6" fmla="*/ 142144 h 697260"/>
                <a:gd name="connsiteX7" fmla="*/ 622091 w 1031044"/>
                <a:gd name="connsiteY7" fmla="*/ 236050 h 697260"/>
                <a:gd name="connsiteX8" fmla="*/ 589572 w 1031044"/>
                <a:gd name="connsiteY8" fmla="*/ 554711 h 697260"/>
                <a:gd name="connsiteX9" fmla="*/ 79450 w 1031044"/>
                <a:gd name="connsiteY9" fmla="*/ 697260 h 697260"/>
                <a:gd name="connsiteX10" fmla="*/ 0 w 1031044"/>
                <a:gd name="connsiteY10" fmla="*/ 583729 h 697260"/>
                <a:gd name="connsiteX0" fmla="*/ 6350 w 1113847"/>
                <a:gd name="connsiteY0" fmla="*/ 838624 h 942630"/>
                <a:gd name="connsiteX1" fmla="*/ 433935 w 1113847"/>
                <a:gd name="connsiteY1" fmla="*/ 729553 h 942630"/>
                <a:gd name="connsiteX2" fmla="*/ 513809 w 1113847"/>
                <a:gd name="connsiteY2" fmla="*/ 405483 h 942630"/>
                <a:gd name="connsiteX3" fmla="*/ 1031044 w 1113847"/>
                <a:gd name="connsiteY3" fmla="*/ 276448 h 942630"/>
                <a:gd name="connsiteX4" fmla="*/ 380772 w 1113847"/>
                <a:gd name="connsiteY4" fmla="*/ 245370 h 942630"/>
                <a:gd name="connsiteX5" fmla="*/ 1113847 w 1113847"/>
                <a:gd name="connsiteY5" fmla="*/ 0 h 942630"/>
                <a:gd name="connsiteX6" fmla="*/ 1024432 w 1113847"/>
                <a:gd name="connsiteY6" fmla="*/ 387514 h 942630"/>
                <a:gd name="connsiteX7" fmla="*/ 622091 w 1113847"/>
                <a:gd name="connsiteY7" fmla="*/ 481420 h 942630"/>
                <a:gd name="connsiteX8" fmla="*/ 589572 w 1113847"/>
                <a:gd name="connsiteY8" fmla="*/ 800081 h 942630"/>
                <a:gd name="connsiteX9" fmla="*/ 79450 w 1113847"/>
                <a:gd name="connsiteY9" fmla="*/ 942630 h 942630"/>
                <a:gd name="connsiteX10" fmla="*/ 0 w 1113847"/>
                <a:gd name="connsiteY10" fmla="*/ 829099 h 942630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1031044 w 1113847"/>
                <a:gd name="connsiteY3" fmla="*/ 297396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24432 w 1113847"/>
                <a:gd name="connsiteY6" fmla="*/ 408462 h 963578"/>
                <a:gd name="connsiteX7" fmla="*/ 622091 w 1113847"/>
                <a:gd name="connsiteY7" fmla="*/ 502368 h 963578"/>
                <a:gd name="connsiteX8" fmla="*/ 589572 w 1113847"/>
                <a:gd name="connsiteY8" fmla="*/ 821029 h 963578"/>
                <a:gd name="connsiteX9" fmla="*/ 79450 w 1113847"/>
                <a:gd name="connsiteY9" fmla="*/ 963578 h 963578"/>
                <a:gd name="connsiteX10" fmla="*/ 0 w 1113847"/>
                <a:gd name="connsiteY10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43413 w 1113847"/>
                <a:gd name="connsiteY4" fmla="*/ 0 h 963578"/>
                <a:gd name="connsiteX5" fmla="*/ 1113847 w 1113847"/>
                <a:gd name="connsiteY5" fmla="*/ 20948 h 963578"/>
                <a:gd name="connsiteX6" fmla="*/ 1067867 w 1113847"/>
                <a:gd name="connsiteY6" fmla="*/ 189400 h 963578"/>
                <a:gd name="connsiteX7" fmla="*/ 1024432 w 1113847"/>
                <a:gd name="connsiteY7" fmla="*/ 408462 h 963578"/>
                <a:gd name="connsiteX8" fmla="*/ 622091 w 1113847"/>
                <a:gd name="connsiteY8" fmla="*/ 502368 h 963578"/>
                <a:gd name="connsiteX9" fmla="*/ 589572 w 1113847"/>
                <a:gd name="connsiteY9" fmla="*/ 821029 h 963578"/>
                <a:gd name="connsiteX10" fmla="*/ 79450 w 1113847"/>
                <a:gd name="connsiteY10" fmla="*/ 963578 h 963578"/>
                <a:gd name="connsiteX11" fmla="*/ 0 w 1113847"/>
                <a:gd name="connsiteY11" fmla="*/ 850047 h 963578"/>
                <a:gd name="connsiteX0" fmla="*/ 6350 w 1113847"/>
                <a:gd name="connsiteY0" fmla="*/ 859572 h 963578"/>
                <a:gd name="connsiteX1" fmla="*/ 433935 w 1113847"/>
                <a:gd name="connsiteY1" fmla="*/ 750501 h 963578"/>
                <a:gd name="connsiteX2" fmla="*/ 513809 w 1113847"/>
                <a:gd name="connsiteY2" fmla="*/ 426431 h 963578"/>
                <a:gd name="connsiteX3" fmla="*/ 930860 w 1113847"/>
                <a:gd name="connsiteY3" fmla="*/ 345174 h 963578"/>
                <a:gd name="connsiteX4" fmla="*/ 927679 w 1113847"/>
                <a:gd name="connsiteY4" fmla="*/ 218949 h 963578"/>
                <a:gd name="connsiteX5" fmla="*/ 943413 w 1113847"/>
                <a:gd name="connsiteY5" fmla="*/ 0 h 963578"/>
                <a:gd name="connsiteX6" fmla="*/ 1113847 w 1113847"/>
                <a:gd name="connsiteY6" fmla="*/ 20948 h 963578"/>
                <a:gd name="connsiteX7" fmla="*/ 1067867 w 1113847"/>
                <a:gd name="connsiteY7" fmla="*/ 189400 h 963578"/>
                <a:gd name="connsiteX8" fmla="*/ 1024432 w 1113847"/>
                <a:gd name="connsiteY8" fmla="*/ 408462 h 963578"/>
                <a:gd name="connsiteX9" fmla="*/ 622091 w 1113847"/>
                <a:gd name="connsiteY9" fmla="*/ 502368 h 963578"/>
                <a:gd name="connsiteX10" fmla="*/ 589572 w 1113847"/>
                <a:gd name="connsiteY10" fmla="*/ 821029 h 963578"/>
                <a:gd name="connsiteX11" fmla="*/ 79450 w 1113847"/>
                <a:gd name="connsiteY11" fmla="*/ 963578 h 963578"/>
                <a:gd name="connsiteX12" fmla="*/ 0 w 1113847"/>
                <a:gd name="connsiteY12" fmla="*/ 850047 h 963578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067867 w 1589818"/>
                <a:gd name="connsiteY7" fmla="*/ 204052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874224 h 978230"/>
                <a:gd name="connsiteX1" fmla="*/ 433935 w 1589818"/>
                <a:gd name="connsiteY1" fmla="*/ 765153 h 978230"/>
                <a:gd name="connsiteX2" fmla="*/ 513809 w 1589818"/>
                <a:gd name="connsiteY2" fmla="*/ 441083 h 978230"/>
                <a:gd name="connsiteX3" fmla="*/ 930860 w 1589818"/>
                <a:gd name="connsiteY3" fmla="*/ 359826 h 978230"/>
                <a:gd name="connsiteX4" fmla="*/ 927679 w 1589818"/>
                <a:gd name="connsiteY4" fmla="*/ 233601 h 978230"/>
                <a:gd name="connsiteX5" fmla="*/ 943413 w 1589818"/>
                <a:gd name="connsiteY5" fmla="*/ 14652 h 978230"/>
                <a:gd name="connsiteX6" fmla="*/ 1589818 w 1589818"/>
                <a:gd name="connsiteY6" fmla="*/ 0 h 978230"/>
                <a:gd name="connsiteX7" fmla="*/ 1101654 w 1589818"/>
                <a:gd name="connsiteY7" fmla="*/ 67940 h 978230"/>
                <a:gd name="connsiteX8" fmla="*/ 1024432 w 1589818"/>
                <a:gd name="connsiteY8" fmla="*/ 423114 h 978230"/>
                <a:gd name="connsiteX9" fmla="*/ 622091 w 1589818"/>
                <a:gd name="connsiteY9" fmla="*/ 517020 h 978230"/>
                <a:gd name="connsiteX10" fmla="*/ 589572 w 1589818"/>
                <a:gd name="connsiteY10" fmla="*/ 835681 h 978230"/>
                <a:gd name="connsiteX11" fmla="*/ 79450 w 1589818"/>
                <a:gd name="connsiteY11" fmla="*/ 978230 h 978230"/>
                <a:gd name="connsiteX12" fmla="*/ 0 w 1589818"/>
                <a:gd name="connsiteY12" fmla="*/ 864699 h 978230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927679 w 1589818"/>
                <a:gd name="connsiteY4" fmla="*/ 366610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1007233 h 1111239"/>
                <a:gd name="connsiteX1" fmla="*/ 433935 w 1589818"/>
                <a:gd name="connsiteY1" fmla="*/ 898162 h 1111239"/>
                <a:gd name="connsiteX2" fmla="*/ 513809 w 1589818"/>
                <a:gd name="connsiteY2" fmla="*/ 574092 h 1111239"/>
                <a:gd name="connsiteX3" fmla="*/ 930860 w 1589818"/>
                <a:gd name="connsiteY3" fmla="*/ 492835 h 1111239"/>
                <a:gd name="connsiteX4" fmla="*/ 1010948 w 1589818"/>
                <a:gd name="connsiteY4" fmla="*/ 93956 h 1111239"/>
                <a:gd name="connsiteX5" fmla="*/ 1522617 w 1589818"/>
                <a:gd name="connsiteY5" fmla="*/ 0 h 1111239"/>
                <a:gd name="connsiteX6" fmla="*/ 1589818 w 1589818"/>
                <a:gd name="connsiteY6" fmla="*/ 133009 h 1111239"/>
                <a:gd name="connsiteX7" fmla="*/ 1101654 w 1589818"/>
                <a:gd name="connsiteY7" fmla="*/ 200949 h 1111239"/>
                <a:gd name="connsiteX8" fmla="*/ 1024432 w 1589818"/>
                <a:gd name="connsiteY8" fmla="*/ 556123 h 1111239"/>
                <a:gd name="connsiteX9" fmla="*/ 622091 w 1589818"/>
                <a:gd name="connsiteY9" fmla="*/ 650029 h 1111239"/>
                <a:gd name="connsiteX10" fmla="*/ 589572 w 1589818"/>
                <a:gd name="connsiteY10" fmla="*/ 968690 h 1111239"/>
                <a:gd name="connsiteX11" fmla="*/ 79450 w 1589818"/>
                <a:gd name="connsiteY11" fmla="*/ 1111239 h 1111239"/>
                <a:gd name="connsiteX12" fmla="*/ 0 w 1589818"/>
                <a:gd name="connsiteY12" fmla="*/ 997708 h 1111239"/>
                <a:gd name="connsiteX0" fmla="*/ 6350 w 1589818"/>
                <a:gd name="connsiteY0" fmla="*/ 982359 h 1086365"/>
                <a:gd name="connsiteX1" fmla="*/ 433935 w 1589818"/>
                <a:gd name="connsiteY1" fmla="*/ 873288 h 1086365"/>
                <a:gd name="connsiteX2" fmla="*/ 513809 w 1589818"/>
                <a:gd name="connsiteY2" fmla="*/ 549218 h 1086365"/>
                <a:gd name="connsiteX3" fmla="*/ 930860 w 1589818"/>
                <a:gd name="connsiteY3" fmla="*/ 467961 h 1086365"/>
                <a:gd name="connsiteX4" fmla="*/ 1010948 w 1589818"/>
                <a:gd name="connsiteY4" fmla="*/ 69082 h 1086365"/>
                <a:gd name="connsiteX5" fmla="*/ 1555037 w 1589818"/>
                <a:gd name="connsiteY5" fmla="*/ 0 h 1086365"/>
                <a:gd name="connsiteX6" fmla="*/ 1589818 w 1589818"/>
                <a:gd name="connsiteY6" fmla="*/ 108135 h 1086365"/>
                <a:gd name="connsiteX7" fmla="*/ 1101654 w 1589818"/>
                <a:gd name="connsiteY7" fmla="*/ 176075 h 1086365"/>
                <a:gd name="connsiteX8" fmla="*/ 1024432 w 1589818"/>
                <a:gd name="connsiteY8" fmla="*/ 531249 h 1086365"/>
                <a:gd name="connsiteX9" fmla="*/ 622091 w 1589818"/>
                <a:gd name="connsiteY9" fmla="*/ 625155 h 1086365"/>
                <a:gd name="connsiteX10" fmla="*/ 589572 w 1589818"/>
                <a:gd name="connsiteY10" fmla="*/ 943816 h 1086365"/>
                <a:gd name="connsiteX11" fmla="*/ 79450 w 1589818"/>
                <a:gd name="connsiteY11" fmla="*/ 1086365 h 1086365"/>
                <a:gd name="connsiteX12" fmla="*/ 0 w 1589818"/>
                <a:gd name="connsiteY12" fmla="*/ 972834 h 1086365"/>
                <a:gd name="connsiteX0" fmla="*/ -1 w 1583467"/>
                <a:gd name="connsiteY0" fmla="*/ 982359 h 1086365"/>
                <a:gd name="connsiteX1" fmla="*/ 427584 w 1583467"/>
                <a:gd name="connsiteY1" fmla="*/ 873288 h 1086365"/>
                <a:gd name="connsiteX2" fmla="*/ 507458 w 1583467"/>
                <a:gd name="connsiteY2" fmla="*/ 549218 h 1086365"/>
                <a:gd name="connsiteX3" fmla="*/ 924509 w 1583467"/>
                <a:gd name="connsiteY3" fmla="*/ 467961 h 1086365"/>
                <a:gd name="connsiteX4" fmla="*/ 1004597 w 1583467"/>
                <a:gd name="connsiteY4" fmla="*/ 69082 h 1086365"/>
                <a:gd name="connsiteX5" fmla="*/ 1548686 w 1583467"/>
                <a:gd name="connsiteY5" fmla="*/ 0 h 1086365"/>
                <a:gd name="connsiteX6" fmla="*/ 1583467 w 1583467"/>
                <a:gd name="connsiteY6" fmla="*/ 108135 h 1086365"/>
                <a:gd name="connsiteX7" fmla="*/ 1095303 w 1583467"/>
                <a:gd name="connsiteY7" fmla="*/ 176075 h 1086365"/>
                <a:gd name="connsiteX8" fmla="*/ 1018081 w 1583467"/>
                <a:gd name="connsiteY8" fmla="*/ 531249 h 1086365"/>
                <a:gd name="connsiteX9" fmla="*/ 615740 w 1583467"/>
                <a:gd name="connsiteY9" fmla="*/ 625155 h 1086365"/>
                <a:gd name="connsiteX10" fmla="*/ 583221 w 1583467"/>
                <a:gd name="connsiteY10" fmla="*/ 943816 h 1086365"/>
                <a:gd name="connsiteX11" fmla="*/ 73099 w 1583467"/>
                <a:gd name="connsiteY11" fmla="*/ 1086365 h 1086365"/>
                <a:gd name="connsiteX0" fmla="*/ 354484 w 1510367"/>
                <a:gd name="connsiteY0" fmla="*/ 873288 h 1086365"/>
                <a:gd name="connsiteX1" fmla="*/ 434358 w 1510367"/>
                <a:gd name="connsiteY1" fmla="*/ 549218 h 1086365"/>
                <a:gd name="connsiteX2" fmla="*/ 851409 w 1510367"/>
                <a:gd name="connsiteY2" fmla="*/ 467961 h 1086365"/>
                <a:gd name="connsiteX3" fmla="*/ 931497 w 1510367"/>
                <a:gd name="connsiteY3" fmla="*/ 69082 h 1086365"/>
                <a:gd name="connsiteX4" fmla="*/ 1475586 w 1510367"/>
                <a:gd name="connsiteY4" fmla="*/ 0 h 1086365"/>
                <a:gd name="connsiteX5" fmla="*/ 1510367 w 1510367"/>
                <a:gd name="connsiteY5" fmla="*/ 108135 h 1086365"/>
                <a:gd name="connsiteX6" fmla="*/ 1022203 w 1510367"/>
                <a:gd name="connsiteY6" fmla="*/ 176075 h 1086365"/>
                <a:gd name="connsiteX7" fmla="*/ 944981 w 1510367"/>
                <a:gd name="connsiteY7" fmla="*/ 531249 h 1086365"/>
                <a:gd name="connsiteX8" fmla="*/ 542640 w 1510367"/>
                <a:gd name="connsiteY8" fmla="*/ 625155 h 1086365"/>
                <a:gd name="connsiteX9" fmla="*/ 510121 w 1510367"/>
                <a:gd name="connsiteY9" fmla="*/ 943816 h 1086365"/>
                <a:gd name="connsiteX10" fmla="*/ -1 w 1510367"/>
                <a:gd name="connsiteY10" fmla="*/ 1086365 h 1086365"/>
                <a:gd name="connsiteX0" fmla="*/ 0 w 1155883"/>
                <a:gd name="connsiteY0" fmla="*/ 873288 h 943817"/>
                <a:gd name="connsiteX1" fmla="*/ 79874 w 1155883"/>
                <a:gd name="connsiteY1" fmla="*/ 549218 h 943817"/>
                <a:gd name="connsiteX2" fmla="*/ 496925 w 1155883"/>
                <a:gd name="connsiteY2" fmla="*/ 467961 h 943817"/>
                <a:gd name="connsiteX3" fmla="*/ 577013 w 1155883"/>
                <a:gd name="connsiteY3" fmla="*/ 69082 h 943817"/>
                <a:gd name="connsiteX4" fmla="*/ 1121102 w 1155883"/>
                <a:gd name="connsiteY4" fmla="*/ 0 h 943817"/>
                <a:gd name="connsiteX5" fmla="*/ 1155883 w 1155883"/>
                <a:gd name="connsiteY5" fmla="*/ 108135 h 943817"/>
                <a:gd name="connsiteX6" fmla="*/ 667719 w 1155883"/>
                <a:gd name="connsiteY6" fmla="*/ 176075 h 943817"/>
                <a:gd name="connsiteX7" fmla="*/ 590497 w 1155883"/>
                <a:gd name="connsiteY7" fmla="*/ 531249 h 943817"/>
                <a:gd name="connsiteX8" fmla="*/ 188156 w 1155883"/>
                <a:gd name="connsiteY8" fmla="*/ 625155 h 943817"/>
                <a:gd name="connsiteX9" fmla="*/ 155637 w 1155883"/>
                <a:gd name="connsiteY9" fmla="*/ 943816 h 943817"/>
                <a:gd name="connsiteX0" fmla="*/ 0 w 1155883"/>
                <a:gd name="connsiteY0" fmla="*/ 873288 h 943815"/>
                <a:gd name="connsiteX1" fmla="*/ 79874 w 1155883"/>
                <a:gd name="connsiteY1" fmla="*/ 549218 h 943815"/>
                <a:gd name="connsiteX2" fmla="*/ 496925 w 1155883"/>
                <a:gd name="connsiteY2" fmla="*/ 467961 h 943815"/>
                <a:gd name="connsiteX3" fmla="*/ 577013 w 1155883"/>
                <a:gd name="connsiteY3" fmla="*/ 69082 h 943815"/>
                <a:gd name="connsiteX4" fmla="*/ 1121102 w 1155883"/>
                <a:gd name="connsiteY4" fmla="*/ 0 h 943815"/>
                <a:gd name="connsiteX5" fmla="*/ 1155883 w 1155883"/>
                <a:gd name="connsiteY5" fmla="*/ 108135 h 943815"/>
                <a:gd name="connsiteX6" fmla="*/ 667719 w 1155883"/>
                <a:gd name="connsiteY6" fmla="*/ 176075 h 943815"/>
                <a:gd name="connsiteX7" fmla="*/ 590497 w 1155883"/>
                <a:gd name="connsiteY7" fmla="*/ 531249 h 943815"/>
                <a:gd name="connsiteX8" fmla="*/ 188156 w 1155883"/>
                <a:gd name="connsiteY8" fmla="*/ 625155 h 943815"/>
                <a:gd name="connsiteX9" fmla="*/ 155637 w 1155883"/>
                <a:gd name="connsiteY9" fmla="*/ 943816 h 943815"/>
                <a:gd name="connsiteX10" fmla="*/ 0 w 1155883"/>
                <a:gd name="connsiteY10" fmla="*/ 873288 h 9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883" h="943815">
                  <a:moveTo>
                    <a:pt x="0" y="873288"/>
                  </a:moveTo>
                  <a:lnTo>
                    <a:pt x="79874" y="549218"/>
                  </a:lnTo>
                  <a:lnTo>
                    <a:pt x="496925" y="467961"/>
                  </a:lnTo>
                  <a:cubicBezTo>
                    <a:pt x="495865" y="425886"/>
                    <a:pt x="578073" y="111157"/>
                    <a:pt x="577013" y="69082"/>
                  </a:cubicBezTo>
                  <a:lnTo>
                    <a:pt x="1121102" y="0"/>
                  </a:lnTo>
                  <a:lnTo>
                    <a:pt x="1155883" y="108135"/>
                  </a:lnTo>
                  <a:lnTo>
                    <a:pt x="667719" y="176075"/>
                  </a:lnTo>
                  <a:lnTo>
                    <a:pt x="590497" y="531249"/>
                  </a:lnTo>
                  <a:lnTo>
                    <a:pt x="188156" y="625155"/>
                  </a:lnTo>
                  <a:lnTo>
                    <a:pt x="155637" y="943816"/>
                  </a:lnTo>
                  <a:lnTo>
                    <a:pt x="0" y="873288"/>
                  </a:ln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1" name="Freeform 590"/>
            <p:cNvSpPr/>
            <p:nvPr/>
          </p:nvSpPr>
          <p:spPr>
            <a:xfrm rot="9144589">
              <a:off x="5291017" y="4296586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2" name="Freeform 591"/>
            <p:cNvSpPr/>
            <p:nvPr/>
          </p:nvSpPr>
          <p:spPr>
            <a:xfrm rot="21119756">
              <a:off x="3133072" y="4444367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6" name="Rectangle 405"/>
          <p:cNvSpPr/>
          <p:nvPr/>
        </p:nvSpPr>
        <p:spPr>
          <a:xfrm>
            <a:off x="5919355" y="4071331"/>
            <a:ext cx="3167495" cy="2053244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10" name="Group 261"/>
          <p:cNvGrpSpPr/>
          <p:nvPr/>
        </p:nvGrpSpPr>
        <p:grpSpPr>
          <a:xfrm>
            <a:off x="6406229" y="3966955"/>
            <a:ext cx="2259141" cy="1171395"/>
            <a:chOff x="3429032" y="4289813"/>
            <a:chExt cx="2287116" cy="1131358"/>
          </a:xfrm>
        </p:grpSpPr>
        <p:sp>
          <p:nvSpPr>
            <p:cNvPr id="569" name="Freeform 568"/>
            <p:cNvSpPr/>
            <p:nvPr/>
          </p:nvSpPr>
          <p:spPr>
            <a:xfrm rot="18129266" flipV="1">
              <a:off x="4811045" y="4727715"/>
              <a:ext cx="485661" cy="503880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1" name="Group 130"/>
            <p:cNvGrpSpPr/>
            <p:nvPr/>
          </p:nvGrpSpPr>
          <p:grpSpPr>
            <a:xfrm rot="16310928">
              <a:off x="4309104" y="4638863"/>
              <a:ext cx="297814" cy="728036"/>
              <a:chOff x="2041076" y="4193012"/>
              <a:chExt cx="448141" cy="1113734"/>
            </a:xfrm>
          </p:grpSpPr>
          <p:sp>
            <p:nvSpPr>
              <p:cNvPr id="573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4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5" name="Freeform 574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6" name="Freeform 165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7" name="Freeform 576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8" name="Freeform 577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9" name="Freeform 578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0" name="Freeform 579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71" name="Freeform 570"/>
            <p:cNvSpPr/>
            <p:nvPr/>
          </p:nvSpPr>
          <p:spPr>
            <a:xfrm rot="20462523">
              <a:off x="3429032" y="4668622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Freeform 571"/>
            <p:cNvSpPr/>
            <p:nvPr/>
          </p:nvSpPr>
          <p:spPr>
            <a:xfrm rot="8487356">
              <a:off x="5129443" y="4289813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1" name="Freeform 580"/>
          <p:cNvSpPr/>
          <p:nvPr/>
        </p:nvSpPr>
        <p:spPr>
          <a:xfrm rot="7787258">
            <a:off x="7906810" y="4220711"/>
            <a:ext cx="857034" cy="828697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467802 w 1090654"/>
              <a:gd name="connsiteY0" fmla="*/ 147099 h 1260282"/>
              <a:gd name="connsiteX1" fmla="*/ 86139 w 1090654"/>
              <a:gd name="connsiteY1" fmla="*/ 43732 h 1260282"/>
              <a:gd name="connsiteX2" fmla="*/ 6626 w 1090654"/>
              <a:gd name="connsiteY2" fmla="*/ 409492 h 1260282"/>
              <a:gd name="connsiteX3" fmla="*/ 125896 w 1090654"/>
              <a:gd name="connsiteY3" fmla="*/ 846814 h 1260282"/>
              <a:gd name="connsiteX4" fmla="*/ 722244 w 1090654"/>
              <a:gd name="connsiteY4" fmla="*/ 1220526 h 1260282"/>
              <a:gd name="connsiteX5" fmla="*/ 1048247 w 1090654"/>
              <a:gd name="connsiteY5" fmla="*/ 608275 h 1260282"/>
              <a:gd name="connsiteX6" fmla="*/ 467802 w 1090654"/>
              <a:gd name="connsiteY6" fmla="*/ 147099 h 1260282"/>
              <a:gd name="connsiteX0" fmla="*/ 467802 w 1088265"/>
              <a:gd name="connsiteY0" fmla="*/ 147099 h 1084622"/>
              <a:gd name="connsiteX1" fmla="*/ 86139 w 1088265"/>
              <a:gd name="connsiteY1" fmla="*/ 43732 h 1084622"/>
              <a:gd name="connsiteX2" fmla="*/ 6626 w 1088265"/>
              <a:gd name="connsiteY2" fmla="*/ 409492 h 1084622"/>
              <a:gd name="connsiteX3" fmla="*/ 125896 w 1088265"/>
              <a:gd name="connsiteY3" fmla="*/ 846814 h 1084622"/>
              <a:gd name="connsiteX4" fmla="*/ 707909 w 1088265"/>
              <a:gd name="connsiteY4" fmla="*/ 1044866 h 1084622"/>
              <a:gd name="connsiteX5" fmla="*/ 1048247 w 1088265"/>
              <a:gd name="connsiteY5" fmla="*/ 608275 h 1084622"/>
              <a:gd name="connsiteX6" fmla="*/ 467802 w 1088265"/>
              <a:gd name="connsiteY6" fmla="*/ 147099 h 1084622"/>
              <a:gd name="connsiteX0" fmla="*/ 478466 w 1098929"/>
              <a:gd name="connsiteY0" fmla="*/ 147099 h 1097919"/>
              <a:gd name="connsiteX1" fmla="*/ 96803 w 1098929"/>
              <a:gd name="connsiteY1" fmla="*/ 43732 h 1097919"/>
              <a:gd name="connsiteX2" fmla="*/ 17290 w 1098929"/>
              <a:gd name="connsiteY2" fmla="*/ 409492 h 1097919"/>
              <a:gd name="connsiteX3" fmla="*/ 200545 w 1098929"/>
              <a:gd name="connsiteY3" fmla="*/ 926586 h 1097919"/>
              <a:gd name="connsiteX4" fmla="*/ 718573 w 1098929"/>
              <a:gd name="connsiteY4" fmla="*/ 1044866 h 1097919"/>
              <a:gd name="connsiteX5" fmla="*/ 1058911 w 1098929"/>
              <a:gd name="connsiteY5" fmla="*/ 608275 h 1097919"/>
              <a:gd name="connsiteX6" fmla="*/ 478466 w 1098929"/>
              <a:gd name="connsiteY6" fmla="*/ 147099 h 1097919"/>
              <a:gd name="connsiteX0" fmla="*/ 478466 w 857027"/>
              <a:gd name="connsiteY0" fmla="*/ 147099 h 1085543"/>
              <a:gd name="connsiteX1" fmla="*/ 96803 w 857027"/>
              <a:gd name="connsiteY1" fmla="*/ 43732 h 1085543"/>
              <a:gd name="connsiteX2" fmla="*/ 17290 w 857027"/>
              <a:gd name="connsiteY2" fmla="*/ 409492 h 1085543"/>
              <a:gd name="connsiteX3" fmla="*/ 200545 w 857027"/>
              <a:gd name="connsiteY3" fmla="*/ 926586 h 1085543"/>
              <a:gd name="connsiteX4" fmla="*/ 718573 w 857027"/>
              <a:gd name="connsiteY4" fmla="*/ 1044866 h 1085543"/>
              <a:gd name="connsiteX5" fmla="*/ 817009 w 857027"/>
              <a:gd name="connsiteY5" fmla="*/ 682523 h 1085543"/>
              <a:gd name="connsiteX6" fmla="*/ 478466 w 857027"/>
              <a:gd name="connsiteY6" fmla="*/ 147099 h 1085543"/>
              <a:gd name="connsiteX0" fmla="*/ 779316 w 899350"/>
              <a:gd name="connsiteY0" fmla="*/ 106465 h 1205719"/>
              <a:gd name="connsiteX1" fmla="*/ 122691 w 899350"/>
              <a:gd name="connsiteY1" fmla="*/ 163908 h 1205719"/>
              <a:gd name="connsiteX2" fmla="*/ 43178 w 899350"/>
              <a:gd name="connsiteY2" fmla="*/ 529668 h 1205719"/>
              <a:gd name="connsiteX3" fmla="*/ 226433 w 899350"/>
              <a:gd name="connsiteY3" fmla="*/ 1046762 h 1205719"/>
              <a:gd name="connsiteX4" fmla="*/ 744461 w 899350"/>
              <a:gd name="connsiteY4" fmla="*/ 1165042 h 1205719"/>
              <a:gd name="connsiteX5" fmla="*/ 842897 w 899350"/>
              <a:gd name="connsiteY5" fmla="*/ 802699 h 1205719"/>
              <a:gd name="connsiteX6" fmla="*/ 779316 w 899350"/>
              <a:gd name="connsiteY6" fmla="*/ 106465 h 1205719"/>
              <a:gd name="connsiteX0" fmla="*/ 944931 w 1092567"/>
              <a:gd name="connsiteY0" fmla="*/ 331149 h 1430403"/>
              <a:gd name="connsiteX1" fmla="*/ 122690 w 1092567"/>
              <a:gd name="connsiteY1" fmla="*/ 70534 h 1430403"/>
              <a:gd name="connsiteX2" fmla="*/ 208793 w 1092567"/>
              <a:gd name="connsiteY2" fmla="*/ 754352 h 1430403"/>
              <a:gd name="connsiteX3" fmla="*/ 392048 w 1092567"/>
              <a:gd name="connsiteY3" fmla="*/ 1271446 h 1430403"/>
              <a:gd name="connsiteX4" fmla="*/ 910076 w 1092567"/>
              <a:gd name="connsiteY4" fmla="*/ 1389726 h 1430403"/>
              <a:gd name="connsiteX5" fmla="*/ 1008512 w 1092567"/>
              <a:gd name="connsiteY5" fmla="*/ 1027383 h 1430403"/>
              <a:gd name="connsiteX6" fmla="*/ 944931 w 1092567"/>
              <a:gd name="connsiteY6" fmla="*/ 331149 h 1430403"/>
              <a:gd name="connsiteX0" fmla="*/ 924985 w 1072623"/>
              <a:gd name="connsiteY0" fmla="*/ 301292 h 1400546"/>
              <a:gd name="connsiteX1" fmla="*/ 102744 w 1072623"/>
              <a:gd name="connsiteY1" fmla="*/ 40677 h 1400546"/>
              <a:gd name="connsiteX2" fmla="*/ 308519 w 1072623"/>
              <a:gd name="connsiteY2" fmla="*/ 545354 h 1400546"/>
              <a:gd name="connsiteX3" fmla="*/ 372102 w 1072623"/>
              <a:gd name="connsiteY3" fmla="*/ 1241589 h 1400546"/>
              <a:gd name="connsiteX4" fmla="*/ 890130 w 1072623"/>
              <a:gd name="connsiteY4" fmla="*/ 1359869 h 1400546"/>
              <a:gd name="connsiteX5" fmla="*/ 988566 w 1072623"/>
              <a:gd name="connsiteY5" fmla="*/ 997526 h 1400546"/>
              <a:gd name="connsiteX6" fmla="*/ 924985 w 1072623"/>
              <a:gd name="connsiteY6" fmla="*/ 301292 h 1400546"/>
              <a:gd name="connsiteX0" fmla="*/ 770897 w 892853"/>
              <a:gd name="connsiteY0" fmla="*/ 224904 h 1324158"/>
              <a:gd name="connsiteX1" fmla="*/ 102744 w 892853"/>
              <a:gd name="connsiteY1" fmla="*/ 40677 h 1324158"/>
              <a:gd name="connsiteX2" fmla="*/ 154431 w 892853"/>
              <a:gd name="connsiteY2" fmla="*/ 468966 h 1324158"/>
              <a:gd name="connsiteX3" fmla="*/ 218014 w 892853"/>
              <a:gd name="connsiteY3" fmla="*/ 1165201 h 1324158"/>
              <a:gd name="connsiteX4" fmla="*/ 736042 w 892853"/>
              <a:gd name="connsiteY4" fmla="*/ 1283481 h 1324158"/>
              <a:gd name="connsiteX5" fmla="*/ 834478 w 892853"/>
              <a:gd name="connsiteY5" fmla="*/ 921138 h 1324158"/>
              <a:gd name="connsiteX6" fmla="*/ 770897 w 892853"/>
              <a:gd name="connsiteY6" fmla="*/ 224904 h 1324158"/>
              <a:gd name="connsiteX0" fmla="*/ 742609 w 864565"/>
              <a:gd name="connsiteY0" fmla="*/ 250681 h 1349935"/>
              <a:gd name="connsiteX1" fmla="*/ 74456 w 864565"/>
              <a:gd name="connsiteY1" fmla="*/ 66454 h 1349935"/>
              <a:gd name="connsiteX2" fmla="*/ 295875 w 864565"/>
              <a:gd name="connsiteY2" fmla="*/ 649408 h 1349935"/>
              <a:gd name="connsiteX3" fmla="*/ 189726 w 864565"/>
              <a:gd name="connsiteY3" fmla="*/ 1190978 h 1349935"/>
              <a:gd name="connsiteX4" fmla="*/ 707754 w 864565"/>
              <a:gd name="connsiteY4" fmla="*/ 1309258 h 1349935"/>
              <a:gd name="connsiteX5" fmla="*/ 806190 w 864565"/>
              <a:gd name="connsiteY5" fmla="*/ 946915 h 1349935"/>
              <a:gd name="connsiteX6" fmla="*/ 742609 w 864565"/>
              <a:gd name="connsiteY6" fmla="*/ 250681 h 1349935"/>
              <a:gd name="connsiteX0" fmla="*/ 793428 w 915384"/>
              <a:gd name="connsiteY0" fmla="*/ 243468 h 1342722"/>
              <a:gd name="connsiteX1" fmla="*/ 125275 w 915384"/>
              <a:gd name="connsiteY1" fmla="*/ 59241 h 1342722"/>
              <a:gd name="connsiteX2" fmla="*/ 41776 w 915384"/>
              <a:gd name="connsiteY2" fmla="*/ 598916 h 1342722"/>
              <a:gd name="connsiteX3" fmla="*/ 240545 w 915384"/>
              <a:gd name="connsiteY3" fmla="*/ 1183765 h 1342722"/>
              <a:gd name="connsiteX4" fmla="*/ 758573 w 915384"/>
              <a:gd name="connsiteY4" fmla="*/ 1302045 h 1342722"/>
              <a:gd name="connsiteX5" fmla="*/ 857009 w 915384"/>
              <a:gd name="connsiteY5" fmla="*/ 939702 h 1342722"/>
              <a:gd name="connsiteX6" fmla="*/ 793428 w 915384"/>
              <a:gd name="connsiteY6" fmla="*/ 243468 h 1342722"/>
              <a:gd name="connsiteX0" fmla="*/ 793428 w 923009"/>
              <a:gd name="connsiteY0" fmla="*/ 243468 h 1361918"/>
              <a:gd name="connsiteX1" fmla="*/ 125275 w 923009"/>
              <a:gd name="connsiteY1" fmla="*/ 59241 h 1361918"/>
              <a:gd name="connsiteX2" fmla="*/ 41776 w 923009"/>
              <a:gd name="connsiteY2" fmla="*/ 598916 h 1361918"/>
              <a:gd name="connsiteX3" fmla="*/ 240545 w 923009"/>
              <a:gd name="connsiteY3" fmla="*/ 1183765 h 1361918"/>
              <a:gd name="connsiteX4" fmla="*/ 758573 w 923009"/>
              <a:gd name="connsiteY4" fmla="*/ 1302045 h 1361918"/>
              <a:gd name="connsiteX5" fmla="*/ 902760 w 923009"/>
              <a:gd name="connsiteY5" fmla="*/ 824529 h 1361918"/>
              <a:gd name="connsiteX6" fmla="*/ 793428 w 923009"/>
              <a:gd name="connsiteY6" fmla="*/ 243468 h 136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009" h="1361918">
                <a:moveTo>
                  <a:pt x="793428" y="243468"/>
                </a:moveTo>
                <a:cubicBezTo>
                  <a:pt x="663847" y="115920"/>
                  <a:pt x="250550" y="0"/>
                  <a:pt x="125275" y="59241"/>
                </a:cubicBezTo>
                <a:cubicBezTo>
                  <a:pt x="0" y="118482"/>
                  <a:pt x="22564" y="411495"/>
                  <a:pt x="41776" y="598916"/>
                </a:cubicBezTo>
                <a:cubicBezTo>
                  <a:pt x="60988" y="786337"/>
                  <a:pt x="121079" y="1066577"/>
                  <a:pt x="240545" y="1183765"/>
                </a:cubicBezTo>
                <a:cubicBezTo>
                  <a:pt x="360011" y="1300953"/>
                  <a:pt x="648204" y="1361918"/>
                  <a:pt x="758573" y="1302045"/>
                </a:cubicBezTo>
                <a:cubicBezTo>
                  <a:pt x="868942" y="1242172"/>
                  <a:pt x="896951" y="1000958"/>
                  <a:pt x="902760" y="824529"/>
                </a:cubicBezTo>
                <a:cubicBezTo>
                  <a:pt x="908569" y="648100"/>
                  <a:pt x="923009" y="371016"/>
                  <a:pt x="793428" y="243468"/>
                </a:cubicBezTo>
                <a:close/>
              </a:path>
            </a:pathLst>
          </a:custGeom>
          <a:gradFill flip="none" rotWithShape="1">
            <a:gsLst>
              <a:gs pos="16000">
                <a:sysClr val="window" lastClr="FFFFFF"/>
              </a:gs>
              <a:gs pos="44000">
                <a:srgbClr val="9BBB59">
                  <a:lumMod val="50000"/>
                </a:srgbClr>
              </a:gs>
              <a:gs pos="98000">
                <a:sysClr val="windowText" lastClr="000000"/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12" name="Group 258"/>
          <p:cNvGrpSpPr/>
          <p:nvPr/>
        </p:nvGrpSpPr>
        <p:grpSpPr>
          <a:xfrm>
            <a:off x="6479475" y="4954538"/>
            <a:ext cx="2330033" cy="1090266"/>
            <a:chOff x="3728155" y="5657299"/>
            <a:chExt cx="2358887" cy="1053001"/>
          </a:xfrm>
        </p:grpSpPr>
        <p:sp>
          <p:nvSpPr>
            <p:cNvPr id="594" name="Freeform 593"/>
            <p:cNvSpPr/>
            <p:nvPr/>
          </p:nvSpPr>
          <p:spPr>
            <a:xfrm rot="18786499" flipV="1">
              <a:off x="5099708" y="6020288"/>
              <a:ext cx="485661" cy="503880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3" name="Group 130"/>
            <p:cNvGrpSpPr/>
            <p:nvPr/>
          </p:nvGrpSpPr>
          <p:grpSpPr>
            <a:xfrm rot="16968161">
              <a:off x="4604211" y="5817789"/>
              <a:ext cx="297814" cy="728036"/>
              <a:chOff x="2041076" y="4193012"/>
              <a:chExt cx="448141" cy="1113734"/>
            </a:xfrm>
          </p:grpSpPr>
          <p:sp>
            <p:nvSpPr>
              <p:cNvPr id="599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0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1" name="Freeform 190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2" name="Freeform 601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4" name="Freeform 603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5" name="Freeform 604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6" name="Freeform 605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rgbClr val="1F497D">
                      <a:lumMod val="75000"/>
                    </a:srgbClr>
                  </a:gs>
                  <a:gs pos="15000">
                    <a:srgbClr val="1F497D">
                      <a:lumMod val="60000"/>
                      <a:lumOff val="40000"/>
                    </a:srgbClr>
                  </a:gs>
                  <a:gs pos="47000">
                    <a:sysClr val="window" lastClr="FFFFFF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96" name="Freeform 595"/>
            <p:cNvSpPr/>
            <p:nvPr/>
          </p:nvSpPr>
          <p:spPr>
            <a:xfrm rot="21119756">
              <a:off x="3728155" y="5721622"/>
              <a:ext cx="740628" cy="75254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</a:gra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7" name="Freeform 596"/>
            <p:cNvSpPr/>
            <p:nvPr/>
          </p:nvSpPr>
          <p:spPr>
            <a:xfrm rot="9144589">
              <a:off x="5461558" y="5657299"/>
              <a:ext cx="586705" cy="851600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ysClr val="windowText" lastClr="000000"/>
                </a:gs>
              </a:gsLst>
              <a:lin ang="6600000" scaled="0"/>
              <a:tileRect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8" name="Freeform 597"/>
            <p:cNvSpPr/>
            <p:nvPr/>
          </p:nvSpPr>
          <p:spPr>
            <a:xfrm rot="8444491">
              <a:off x="5259301" y="5871341"/>
              <a:ext cx="827741" cy="838959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467802 w 1090654"/>
                <a:gd name="connsiteY0" fmla="*/ 147099 h 1260282"/>
                <a:gd name="connsiteX1" fmla="*/ 86139 w 1090654"/>
                <a:gd name="connsiteY1" fmla="*/ 43732 h 1260282"/>
                <a:gd name="connsiteX2" fmla="*/ 6626 w 1090654"/>
                <a:gd name="connsiteY2" fmla="*/ 409492 h 1260282"/>
                <a:gd name="connsiteX3" fmla="*/ 125896 w 1090654"/>
                <a:gd name="connsiteY3" fmla="*/ 846814 h 1260282"/>
                <a:gd name="connsiteX4" fmla="*/ 722244 w 1090654"/>
                <a:gd name="connsiteY4" fmla="*/ 1220526 h 1260282"/>
                <a:gd name="connsiteX5" fmla="*/ 1048247 w 1090654"/>
                <a:gd name="connsiteY5" fmla="*/ 608275 h 1260282"/>
                <a:gd name="connsiteX6" fmla="*/ 467802 w 1090654"/>
                <a:gd name="connsiteY6" fmla="*/ 147099 h 1260282"/>
                <a:gd name="connsiteX0" fmla="*/ 467802 w 1088265"/>
                <a:gd name="connsiteY0" fmla="*/ 147099 h 1084622"/>
                <a:gd name="connsiteX1" fmla="*/ 86139 w 1088265"/>
                <a:gd name="connsiteY1" fmla="*/ 43732 h 1084622"/>
                <a:gd name="connsiteX2" fmla="*/ 6626 w 1088265"/>
                <a:gd name="connsiteY2" fmla="*/ 409492 h 1084622"/>
                <a:gd name="connsiteX3" fmla="*/ 125896 w 1088265"/>
                <a:gd name="connsiteY3" fmla="*/ 846814 h 1084622"/>
                <a:gd name="connsiteX4" fmla="*/ 707909 w 1088265"/>
                <a:gd name="connsiteY4" fmla="*/ 1044866 h 1084622"/>
                <a:gd name="connsiteX5" fmla="*/ 1048247 w 1088265"/>
                <a:gd name="connsiteY5" fmla="*/ 608275 h 1084622"/>
                <a:gd name="connsiteX6" fmla="*/ 467802 w 1088265"/>
                <a:gd name="connsiteY6" fmla="*/ 147099 h 1084622"/>
                <a:gd name="connsiteX0" fmla="*/ 478466 w 1098929"/>
                <a:gd name="connsiteY0" fmla="*/ 147099 h 1097919"/>
                <a:gd name="connsiteX1" fmla="*/ 96803 w 1098929"/>
                <a:gd name="connsiteY1" fmla="*/ 43732 h 1097919"/>
                <a:gd name="connsiteX2" fmla="*/ 17290 w 1098929"/>
                <a:gd name="connsiteY2" fmla="*/ 409492 h 1097919"/>
                <a:gd name="connsiteX3" fmla="*/ 200545 w 1098929"/>
                <a:gd name="connsiteY3" fmla="*/ 926586 h 1097919"/>
                <a:gd name="connsiteX4" fmla="*/ 718573 w 1098929"/>
                <a:gd name="connsiteY4" fmla="*/ 1044866 h 1097919"/>
                <a:gd name="connsiteX5" fmla="*/ 1058911 w 1098929"/>
                <a:gd name="connsiteY5" fmla="*/ 608275 h 1097919"/>
                <a:gd name="connsiteX6" fmla="*/ 478466 w 1098929"/>
                <a:gd name="connsiteY6" fmla="*/ 147099 h 1097919"/>
                <a:gd name="connsiteX0" fmla="*/ 478466 w 857027"/>
                <a:gd name="connsiteY0" fmla="*/ 147099 h 1085543"/>
                <a:gd name="connsiteX1" fmla="*/ 96803 w 857027"/>
                <a:gd name="connsiteY1" fmla="*/ 43732 h 1085543"/>
                <a:gd name="connsiteX2" fmla="*/ 17290 w 857027"/>
                <a:gd name="connsiteY2" fmla="*/ 409492 h 1085543"/>
                <a:gd name="connsiteX3" fmla="*/ 200545 w 857027"/>
                <a:gd name="connsiteY3" fmla="*/ 926586 h 1085543"/>
                <a:gd name="connsiteX4" fmla="*/ 718573 w 857027"/>
                <a:gd name="connsiteY4" fmla="*/ 1044866 h 1085543"/>
                <a:gd name="connsiteX5" fmla="*/ 817009 w 857027"/>
                <a:gd name="connsiteY5" fmla="*/ 682523 h 1085543"/>
                <a:gd name="connsiteX6" fmla="*/ 478466 w 857027"/>
                <a:gd name="connsiteY6" fmla="*/ 147099 h 1085543"/>
                <a:gd name="connsiteX0" fmla="*/ 779316 w 899350"/>
                <a:gd name="connsiteY0" fmla="*/ 106465 h 1205719"/>
                <a:gd name="connsiteX1" fmla="*/ 122691 w 899350"/>
                <a:gd name="connsiteY1" fmla="*/ 163908 h 1205719"/>
                <a:gd name="connsiteX2" fmla="*/ 43178 w 899350"/>
                <a:gd name="connsiteY2" fmla="*/ 529668 h 1205719"/>
                <a:gd name="connsiteX3" fmla="*/ 226433 w 899350"/>
                <a:gd name="connsiteY3" fmla="*/ 1046762 h 1205719"/>
                <a:gd name="connsiteX4" fmla="*/ 744461 w 899350"/>
                <a:gd name="connsiteY4" fmla="*/ 1165042 h 1205719"/>
                <a:gd name="connsiteX5" fmla="*/ 842897 w 899350"/>
                <a:gd name="connsiteY5" fmla="*/ 802699 h 1205719"/>
                <a:gd name="connsiteX6" fmla="*/ 779316 w 899350"/>
                <a:gd name="connsiteY6" fmla="*/ 106465 h 1205719"/>
                <a:gd name="connsiteX0" fmla="*/ 944931 w 1092567"/>
                <a:gd name="connsiteY0" fmla="*/ 331149 h 1430403"/>
                <a:gd name="connsiteX1" fmla="*/ 122690 w 1092567"/>
                <a:gd name="connsiteY1" fmla="*/ 70534 h 1430403"/>
                <a:gd name="connsiteX2" fmla="*/ 208793 w 1092567"/>
                <a:gd name="connsiteY2" fmla="*/ 754352 h 1430403"/>
                <a:gd name="connsiteX3" fmla="*/ 392048 w 1092567"/>
                <a:gd name="connsiteY3" fmla="*/ 1271446 h 1430403"/>
                <a:gd name="connsiteX4" fmla="*/ 910076 w 1092567"/>
                <a:gd name="connsiteY4" fmla="*/ 1389726 h 1430403"/>
                <a:gd name="connsiteX5" fmla="*/ 1008512 w 1092567"/>
                <a:gd name="connsiteY5" fmla="*/ 1027383 h 1430403"/>
                <a:gd name="connsiteX6" fmla="*/ 944931 w 1092567"/>
                <a:gd name="connsiteY6" fmla="*/ 331149 h 1430403"/>
                <a:gd name="connsiteX0" fmla="*/ 924985 w 1072623"/>
                <a:gd name="connsiteY0" fmla="*/ 301292 h 1400546"/>
                <a:gd name="connsiteX1" fmla="*/ 102744 w 1072623"/>
                <a:gd name="connsiteY1" fmla="*/ 40677 h 1400546"/>
                <a:gd name="connsiteX2" fmla="*/ 308519 w 1072623"/>
                <a:gd name="connsiteY2" fmla="*/ 545354 h 1400546"/>
                <a:gd name="connsiteX3" fmla="*/ 372102 w 1072623"/>
                <a:gd name="connsiteY3" fmla="*/ 1241589 h 1400546"/>
                <a:gd name="connsiteX4" fmla="*/ 890130 w 1072623"/>
                <a:gd name="connsiteY4" fmla="*/ 1359869 h 1400546"/>
                <a:gd name="connsiteX5" fmla="*/ 988566 w 1072623"/>
                <a:gd name="connsiteY5" fmla="*/ 997526 h 1400546"/>
                <a:gd name="connsiteX6" fmla="*/ 924985 w 1072623"/>
                <a:gd name="connsiteY6" fmla="*/ 301292 h 1400546"/>
                <a:gd name="connsiteX0" fmla="*/ 770897 w 892853"/>
                <a:gd name="connsiteY0" fmla="*/ 224904 h 1324158"/>
                <a:gd name="connsiteX1" fmla="*/ 102744 w 892853"/>
                <a:gd name="connsiteY1" fmla="*/ 40677 h 1324158"/>
                <a:gd name="connsiteX2" fmla="*/ 154431 w 892853"/>
                <a:gd name="connsiteY2" fmla="*/ 468966 h 1324158"/>
                <a:gd name="connsiteX3" fmla="*/ 218014 w 892853"/>
                <a:gd name="connsiteY3" fmla="*/ 1165201 h 1324158"/>
                <a:gd name="connsiteX4" fmla="*/ 736042 w 892853"/>
                <a:gd name="connsiteY4" fmla="*/ 1283481 h 1324158"/>
                <a:gd name="connsiteX5" fmla="*/ 834478 w 892853"/>
                <a:gd name="connsiteY5" fmla="*/ 921138 h 1324158"/>
                <a:gd name="connsiteX6" fmla="*/ 770897 w 892853"/>
                <a:gd name="connsiteY6" fmla="*/ 224904 h 1324158"/>
                <a:gd name="connsiteX0" fmla="*/ 742609 w 864565"/>
                <a:gd name="connsiteY0" fmla="*/ 250681 h 1349935"/>
                <a:gd name="connsiteX1" fmla="*/ 74456 w 864565"/>
                <a:gd name="connsiteY1" fmla="*/ 66454 h 1349935"/>
                <a:gd name="connsiteX2" fmla="*/ 295875 w 864565"/>
                <a:gd name="connsiteY2" fmla="*/ 649408 h 1349935"/>
                <a:gd name="connsiteX3" fmla="*/ 189726 w 864565"/>
                <a:gd name="connsiteY3" fmla="*/ 1190978 h 1349935"/>
                <a:gd name="connsiteX4" fmla="*/ 707754 w 864565"/>
                <a:gd name="connsiteY4" fmla="*/ 1309258 h 1349935"/>
                <a:gd name="connsiteX5" fmla="*/ 806190 w 864565"/>
                <a:gd name="connsiteY5" fmla="*/ 946915 h 1349935"/>
                <a:gd name="connsiteX6" fmla="*/ 742609 w 864565"/>
                <a:gd name="connsiteY6" fmla="*/ 250681 h 1349935"/>
                <a:gd name="connsiteX0" fmla="*/ 793428 w 915384"/>
                <a:gd name="connsiteY0" fmla="*/ 243468 h 1342722"/>
                <a:gd name="connsiteX1" fmla="*/ 125275 w 915384"/>
                <a:gd name="connsiteY1" fmla="*/ 59241 h 1342722"/>
                <a:gd name="connsiteX2" fmla="*/ 41776 w 915384"/>
                <a:gd name="connsiteY2" fmla="*/ 598916 h 1342722"/>
                <a:gd name="connsiteX3" fmla="*/ 240545 w 915384"/>
                <a:gd name="connsiteY3" fmla="*/ 1183765 h 1342722"/>
                <a:gd name="connsiteX4" fmla="*/ 758573 w 915384"/>
                <a:gd name="connsiteY4" fmla="*/ 1302045 h 1342722"/>
                <a:gd name="connsiteX5" fmla="*/ 857009 w 915384"/>
                <a:gd name="connsiteY5" fmla="*/ 939702 h 1342722"/>
                <a:gd name="connsiteX6" fmla="*/ 793428 w 915384"/>
                <a:gd name="connsiteY6" fmla="*/ 243468 h 1342722"/>
                <a:gd name="connsiteX0" fmla="*/ 793428 w 923009"/>
                <a:gd name="connsiteY0" fmla="*/ 243468 h 1361918"/>
                <a:gd name="connsiteX1" fmla="*/ 125275 w 923009"/>
                <a:gd name="connsiteY1" fmla="*/ 59241 h 1361918"/>
                <a:gd name="connsiteX2" fmla="*/ 41776 w 923009"/>
                <a:gd name="connsiteY2" fmla="*/ 598916 h 1361918"/>
                <a:gd name="connsiteX3" fmla="*/ 240545 w 923009"/>
                <a:gd name="connsiteY3" fmla="*/ 1183765 h 1361918"/>
                <a:gd name="connsiteX4" fmla="*/ 758573 w 923009"/>
                <a:gd name="connsiteY4" fmla="*/ 1302045 h 1361918"/>
                <a:gd name="connsiteX5" fmla="*/ 902760 w 923009"/>
                <a:gd name="connsiteY5" fmla="*/ 824529 h 1361918"/>
                <a:gd name="connsiteX6" fmla="*/ 793428 w 923009"/>
                <a:gd name="connsiteY6" fmla="*/ 243468 h 136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009" h="1361918">
                  <a:moveTo>
                    <a:pt x="793428" y="243468"/>
                  </a:moveTo>
                  <a:cubicBezTo>
                    <a:pt x="663847" y="115920"/>
                    <a:pt x="250550" y="0"/>
                    <a:pt x="125275" y="59241"/>
                  </a:cubicBezTo>
                  <a:cubicBezTo>
                    <a:pt x="0" y="118482"/>
                    <a:pt x="22564" y="411495"/>
                    <a:pt x="41776" y="598916"/>
                  </a:cubicBezTo>
                  <a:cubicBezTo>
                    <a:pt x="60988" y="786337"/>
                    <a:pt x="121079" y="1066577"/>
                    <a:pt x="240545" y="1183765"/>
                  </a:cubicBezTo>
                  <a:cubicBezTo>
                    <a:pt x="360011" y="1300953"/>
                    <a:pt x="648204" y="1361918"/>
                    <a:pt x="758573" y="1302045"/>
                  </a:cubicBezTo>
                  <a:cubicBezTo>
                    <a:pt x="868942" y="1242172"/>
                    <a:pt x="896951" y="1000958"/>
                    <a:pt x="902760" y="824529"/>
                  </a:cubicBezTo>
                  <a:cubicBezTo>
                    <a:pt x="908569" y="648100"/>
                    <a:pt x="923009" y="371016"/>
                    <a:pt x="793428" y="243468"/>
                  </a:cubicBezTo>
                  <a:close/>
                </a:path>
              </a:pathLst>
            </a:custGeom>
            <a:gradFill flip="none" rotWithShape="1">
              <a:gsLst>
                <a:gs pos="16000">
                  <a:sysClr val="window" lastClr="FFFFFF"/>
                </a:gs>
                <a:gs pos="44000">
                  <a:srgbClr val="9BBB59">
                    <a:lumMod val="50000"/>
                  </a:srgbClr>
                </a:gs>
                <a:gs pos="98000">
                  <a:sysClr val="windowText" lastClr="000000"/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5919355" y="2234219"/>
            <a:ext cx="3167495" cy="1729047"/>
            <a:chOff x="5919355" y="2234219"/>
            <a:chExt cx="3167495" cy="1729047"/>
          </a:xfrm>
        </p:grpSpPr>
        <p:sp>
          <p:nvSpPr>
            <p:cNvPr id="206" name="Rectangle 205"/>
            <p:cNvSpPr/>
            <p:nvPr/>
          </p:nvSpPr>
          <p:spPr>
            <a:xfrm>
              <a:off x="5919355" y="2234219"/>
              <a:ext cx="3167495" cy="1729047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07" name="Group 303"/>
            <p:cNvGrpSpPr/>
            <p:nvPr/>
          </p:nvGrpSpPr>
          <p:grpSpPr>
            <a:xfrm>
              <a:off x="6095998" y="2924170"/>
              <a:ext cx="2711078" cy="932191"/>
              <a:chOff x="3133072" y="4296586"/>
              <a:chExt cx="2744650" cy="900330"/>
            </a:xfrm>
          </p:grpSpPr>
          <p:sp>
            <p:nvSpPr>
              <p:cNvPr id="235" name="Freeform 234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6" name="Freeform 235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7" name="Freeform 236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Freeform 237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08" name="TextBox 207"/>
            <p:cNvSpPr txBox="1"/>
            <p:nvPr/>
          </p:nvSpPr>
          <p:spPr>
            <a:xfrm>
              <a:off x="7203689" y="3368693"/>
              <a:ext cx="82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1100" b="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308498" y="3564078"/>
              <a:ext cx="26566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0" u="sng" smtClean="0">
                  <a:latin typeface="Tw Cen MT Condensed Extra Bold" pitchFamily="34" charset="0"/>
                </a:rPr>
                <a:t>increased beta-aggregates</a:t>
              </a:r>
              <a:endParaRPr lang="en-US" sz="1050" b="0" u="sng" dirty="0">
                <a:latin typeface="Tw Cen MT Condensed Extra Bold" pitchFamily="34" charset="0"/>
              </a:endParaRPr>
            </a:p>
          </p:txBody>
        </p:sp>
        <p:grpSp>
          <p:nvGrpSpPr>
            <p:cNvPr id="210" name="Group 309"/>
            <p:cNvGrpSpPr/>
            <p:nvPr/>
          </p:nvGrpSpPr>
          <p:grpSpPr>
            <a:xfrm>
              <a:off x="6276975" y="2829401"/>
              <a:ext cx="2478234" cy="751999"/>
              <a:chOff x="3268641" y="4199947"/>
              <a:chExt cx="2508923" cy="726297"/>
            </a:xfrm>
          </p:grpSpPr>
          <p:sp>
            <p:nvSpPr>
              <p:cNvPr id="231" name="Freeform 230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2" name="Freeform 231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3" name="Freeform 232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4" name="Freeform 233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11" name="Group 332"/>
            <p:cNvGrpSpPr/>
            <p:nvPr/>
          </p:nvGrpSpPr>
          <p:grpSpPr>
            <a:xfrm>
              <a:off x="6172198" y="2666995"/>
              <a:ext cx="2711078" cy="932191"/>
              <a:chOff x="3133072" y="4296586"/>
              <a:chExt cx="2744650" cy="900330"/>
            </a:xfrm>
          </p:grpSpPr>
          <p:sp>
            <p:nvSpPr>
              <p:cNvPr id="227" name="Freeform 226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8" name="Freeform 227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reeform 228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Freeform 229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2" name="Group 337"/>
            <p:cNvGrpSpPr/>
            <p:nvPr/>
          </p:nvGrpSpPr>
          <p:grpSpPr>
            <a:xfrm>
              <a:off x="6175781" y="2531743"/>
              <a:ext cx="2711078" cy="932191"/>
              <a:chOff x="3133072" y="4296586"/>
              <a:chExt cx="2744650" cy="900330"/>
            </a:xfrm>
          </p:grpSpPr>
          <p:sp>
            <p:nvSpPr>
              <p:cNvPr id="223" name="Freeform 222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4" name="Freeform 223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5" name="Freeform 224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6" name="Freeform 225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3" name="Group 302"/>
            <p:cNvGrpSpPr/>
            <p:nvPr/>
          </p:nvGrpSpPr>
          <p:grpSpPr>
            <a:xfrm>
              <a:off x="6315075" y="2428875"/>
              <a:ext cx="2478234" cy="751999"/>
              <a:chOff x="3268641" y="4199947"/>
              <a:chExt cx="2508923" cy="726297"/>
            </a:xfrm>
          </p:grpSpPr>
          <p:sp>
            <p:nvSpPr>
              <p:cNvPr id="219" name="Freeform 218"/>
              <p:cNvSpPr/>
              <p:nvPr/>
            </p:nvSpPr>
            <p:spPr>
              <a:xfrm rot="18786499" flipV="1">
                <a:off x="4522181" y="4287280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219"/>
              <p:cNvSpPr/>
              <p:nvPr/>
            </p:nvSpPr>
            <p:spPr>
              <a:xfrm rot="7997232" flipV="1">
                <a:off x="3884932" y="4382338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00206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Freeform 220"/>
              <p:cNvSpPr/>
              <p:nvPr/>
            </p:nvSpPr>
            <p:spPr>
              <a:xfrm rot="10363644">
                <a:off x="3268641" y="4199947"/>
                <a:ext cx="580828" cy="610413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  <a:gd name="connsiteX0" fmla="*/ 474305 w 1094768"/>
                  <a:gd name="connsiteY0" fmla="*/ 72896 h 1010419"/>
                  <a:gd name="connsiteX1" fmla="*/ 211172 w 1094768"/>
                  <a:gd name="connsiteY1" fmla="*/ 96693 h 1010419"/>
                  <a:gd name="connsiteX2" fmla="*/ 13129 w 1094768"/>
                  <a:gd name="connsiteY2" fmla="*/ 335289 h 1010419"/>
                  <a:gd name="connsiteX3" fmla="*/ 132399 w 1094768"/>
                  <a:gd name="connsiteY3" fmla="*/ 772611 h 1010419"/>
                  <a:gd name="connsiteX4" fmla="*/ 714412 w 1094768"/>
                  <a:gd name="connsiteY4" fmla="*/ 970663 h 1010419"/>
                  <a:gd name="connsiteX5" fmla="*/ 1054750 w 1094768"/>
                  <a:gd name="connsiteY5" fmla="*/ 534072 h 1010419"/>
                  <a:gd name="connsiteX6" fmla="*/ 474305 w 1094768"/>
                  <a:gd name="connsiteY6" fmla="*/ 72896 h 1010419"/>
                  <a:gd name="connsiteX0" fmla="*/ 464785 w 1085248"/>
                  <a:gd name="connsiteY0" fmla="*/ 72896 h 1030351"/>
                  <a:gd name="connsiteX1" fmla="*/ 201652 w 1085248"/>
                  <a:gd name="connsiteY1" fmla="*/ 96693 h 1030351"/>
                  <a:gd name="connsiteX2" fmla="*/ 3609 w 1085248"/>
                  <a:gd name="connsiteY2" fmla="*/ 335289 h 1030351"/>
                  <a:gd name="connsiteX3" fmla="*/ 179999 w 1085248"/>
                  <a:gd name="connsiteY3" fmla="*/ 892201 h 1030351"/>
                  <a:gd name="connsiteX4" fmla="*/ 704892 w 1085248"/>
                  <a:gd name="connsiteY4" fmla="*/ 970663 h 1030351"/>
                  <a:gd name="connsiteX5" fmla="*/ 1045230 w 1085248"/>
                  <a:gd name="connsiteY5" fmla="*/ 534072 h 1030351"/>
                  <a:gd name="connsiteX6" fmla="*/ 464785 w 1085248"/>
                  <a:gd name="connsiteY6" fmla="*/ 72896 h 1030351"/>
                  <a:gd name="connsiteX0" fmla="*/ 387023 w 1007486"/>
                  <a:gd name="connsiteY0" fmla="*/ 72896 h 1030351"/>
                  <a:gd name="connsiteX1" fmla="*/ 123890 w 1007486"/>
                  <a:gd name="connsiteY1" fmla="*/ 96693 h 1030351"/>
                  <a:gd name="connsiteX2" fmla="*/ 13707 w 1007486"/>
                  <a:gd name="connsiteY2" fmla="*/ 378410 h 1030351"/>
                  <a:gd name="connsiteX3" fmla="*/ 102237 w 1007486"/>
                  <a:gd name="connsiteY3" fmla="*/ 892201 h 1030351"/>
                  <a:gd name="connsiteX4" fmla="*/ 627130 w 1007486"/>
                  <a:gd name="connsiteY4" fmla="*/ 970663 h 1030351"/>
                  <a:gd name="connsiteX5" fmla="*/ 967468 w 1007486"/>
                  <a:gd name="connsiteY5" fmla="*/ 534072 h 1030351"/>
                  <a:gd name="connsiteX6" fmla="*/ 387023 w 1007486"/>
                  <a:gd name="connsiteY6" fmla="*/ 72896 h 1030351"/>
                  <a:gd name="connsiteX0" fmla="*/ 387023 w 1035172"/>
                  <a:gd name="connsiteY0" fmla="*/ 72896 h 990910"/>
                  <a:gd name="connsiteX1" fmla="*/ 123890 w 1035172"/>
                  <a:gd name="connsiteY1" fmla="*/ 96693 h 990910"/>
                  <a:gd name="connsiteX2" fmla="*/ 13707 w 1035172"/>
                  <a:gd name="connsiteY2" fmla="*/ 378410 h 990910"/>
                  <a:gd name="connsiteX3" fmla="*/ 102237 w 1035172"/>
                  <a:gd name="connsiteY3" fmla="*/ 892201 h 990910"/>
                  <a:gd name="connsiteX4" fmla="*/ 627130 w 1035172"/>
                  <a:gd name="connsiteY4" fmla="*/ 970663 h 990910"/>
                  <a:gd name="connsiteX5" fmla="*/ 793245 w 1035172"/>
                  <a:gd name="connsiteY5" fmla="*/ 843416 h 990910"/>
                  <a:gd name="connsiteX6" fmla="*/ 967468 w 1035172"/>
                  <a:gd name="connsiteY6" fmla="*/ 534072 h 990910"/>
                  <a:gd name="connsiteX7" fmla="*/ 387023 w 1035172"/>
                  <a:gd name="connsiteY7" fmla="*/ 72896 h 99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2" h="990910">
                    <a:moveTo>
                      <a:pt x="387023" y="72896"/>
                    </a:moveTo>
                    <a:cubicBezTo>
                      <a:pt x="246427" y="0"/>
                      <a:pt x="186109" y="45774"/>
                      <a:pt x="123890" y="96693"/>
                    </a:cubicBezTo>
                    <a:cubicBezTo>
                      <a:pt x="61671" y="147612"/>
                      <a:pt x="17316" y="245825"/>
                      <a:pt x="13707" y="378410"/>
                    </a:cubicBezTo>
                    <a:cubicBezTo>
                      <a:pt x="10098" y="510995"/>
                      <a:pt x="0" y="793492"/>
                      <a:pt x="102237" y="892201"/>
                    </a:cubicBezTo>
                    <a:cubicBezTo>
                      <a:pt x="204474" y="990910"/>
                      <a:pt x="511962" y="978794"/>
                      <a:pt x="627130" y="970663"/>
                    </a:cubicBezTo>
                    <a:cubicBezTo>
                      <a:pt x="742298" y="962532"/>
                      <a:pt x="736522" y="916181"/>
                      <a:pt x="793245" y="843416"/>
                    </a:cubicBezTo>
                    <a:cubicBezTo>
                      <a:pt x="849968" y="770651"/>
                      <a:pt x="1035172" y="662492"/>
                      <a:pt x="967468" y="534072"/>
                    </a:cubicBezTo>
                    <a:cubicBezTo>
                      <a:pt x="899764" y="405652"/>
                      <a:pt x="527619" y="145792"/>
                      <a:pt x="387023" y="72896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Freeform 221"/>
              <p:cNvSpPr/>
              <p:nvPr/>
            </p:nvSpPr>
            <p:spPr>
              <a:xfrm rot="9519553">
                <a:off x="5166946" y="4238079"/>
                <a:ext cx="610618" cy="66814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467802 w 1090654"/>
                  <a:gd name="connsiteY0" fmla="*/ 147099 h 1260282"/>
                  <a:gd name="connsiteX1" fmla="*/ 86139 w 1090654"/>
                  <a:gd name="connsiteY1" fmla="*/ 43732 h 1260282"/>
                  <a:gd name="connsiteX2" fmla="*/ 6626 w 1090654"/>
                  <a:gd name="connsiteY2" fmla="*/ 409492 h 1260282"/>
                  <a:gd name="connsiteX3" fmla="*/ 125896 w 1090654"/>
                  <a:gd name="connsiteY3" fmla="*/ 846814 h 1260282"/>
                  <a:gd name="connsiteX4" fmla="*/ 722244 w 1090654"/>
                  <a:gd name="connsiteY4" fmla="*/ 1220526 h 1260282"/>
                  <a:gd name="connsiteX5" fmla="*/ 1048247 w 1090654"/>
                  <a:gd name="connsiteY5" fmla="*/ 608275 h 1260282"/>
                  <a:gd name="connsiteX6" fmla="*/ 467802 w 1090654"/>
                  <a:gd name="connsiteY6" fmla="*/ 147099 h 1260282"/>
                  <a:gd name="connsiteX0" fmla="*/ 467802 w 1088265"/>
                  <a:gd name="connsiteY0" fmla="*/ 147099 h 1084622"/>
                  <a:gd name="connsiteX1" fmla="*/ 86139 w 1088265"/>
                  <a:gd name="connsiteY1" fmla="*/ 43732 h 1084622"/>
                  <a:gd name="connsiteX2" fmla="*/ 6626 w 1088265"/>
                  <a:gd name="connsiteY2" fmla="*/ 409492 h 1084622"/>
                  <a:gd name="connsiteX3" fmla="*/ 125896 w 1088265"/>
                  <a:gd name="connsiteY3" fmla="*/ 846814 h 1084622"/>
                  <a:gd name="connsiteX4" fmla="*/ 707909 w 1088265"/>
                  <a:gd name="connsiteY4" fmla="*/ 1044866 h 1084622"/>
                  <a:gd name="connsiteX5" fmla="*/ 1048247 w 1088265"/>
                  <a:gd name="connsiteY5" fmla="*/ 608275 h 1084622"/>
                  <a:gd name="connsiteX6" fmla="*/ 467802 w 1088265"/>
                  <a:gd name="connsiteY6" fmla="*/ 147099 h 108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265" h="1084622">
                    <a:moveTo>
                      <a:pt x="467802" y="147099"/>
                    </a:moveTo>
                    <a:cubicBezTo>
                      <a:pt x="307451" y="53009"/>
                      <a:pt x="163002" y="0"/>
                      <a:pt x="86139" y="43732"/>
                    </a:cubicBezTo>
                    <a:cubicBezTo>
                      <a:pt x="9276" y="87464"/>
                      <a:pt x="0" y="275645"/>
                      <a:pt x="6626" y="409492"/>
                    </a:cubicBezTo>
                    <a:cubicBezTo>
                      <a:pt x="13252" y="543339"/>
                      <a:pt x="9016" y="740918"/>
                      <a:pt x="125896" y="846814"/>
                    </a:cubicBezTo>
                    <a:cubicBezTo>
                      <a:pt x="242776" y="952710"/>
                      <a:pt x="554184" y="1084622"/>
                      <a:pt x="707909" y="1044866"/>
                    </a:cubicBezTo>
                    <a:cubicBezTo>
                      <a:pt x="861634" y="1005110"/>
                      <a:pt x="1088265" y="757903"/>
                      <a:pt x="1048247" y="608275"/>
                    </a:cubicBezTo>
                    <a:cubicBezTo>
                      <a:pt x="1008229" y="458647"/>
                      <a:pt x="628153" y="241190"/>
                      <a:pt x="467802" y="147099"/>
                    </a:cubicBezTo>
                    <a:close/>
                  </a:path>
                </a:pathLst>
              </a:custGeom>
              <a:gradFill flip="none" rotWithShape="1">
                <a:gsLst>
                  <a:gs pos="16000">
                    <a:srgbClr val="2D2D8A">
                      <a:lumMod val="20000"/>
                      <a:lumOff val="80000"/>
                    </a:srgbClr>
                  </a:gs>
                  <a:gs pos="44000">
                    <a:srgbClr val="2D2D8A">
                      <a:lumMod val="75000"/>
                    </a:srgbClr>
                  </a:gs>
                  <a:gs pos="98000">
                    <a:srgbClr val="000000">
                      <a:lumMod val="95000"/>
                      <a:lumOff val="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14" name="Group 314"/>
            <p:cNvGrpSpPr/>
            <p:nvPr/>
          </p:nvGrpSpPr>
          <p:grpSpPr>
            <a:xfrm>
              <a:off x="6200773" y="2257420"/>
              <a:ext cx="2711078" cy="932191"/>
              <a:chOff x="3133072" y="4296586"/>
              <a:chExt cx="2744650" cy="900330"/>
            </a:xfrm>
          </p:grpSpPr>
          <p:sp>
            <p:nvSpPr>
              <p:cNvPr id="215" name="Freeform 214"/>
              <p:cNvSpPr/>
              <p:nvPr/>
            </p:nvSpPr>
            <p:spPr>
              <a:xfrm rot="18786499" flipV="1">
                <a:off x="4512562" y="4417906"/>
                <a:ext cx="688411" cy="589518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89818" h="1086365">
                    <a:moveTo>
                      <a:pt x="6350" y="982359"/>
                    </a:moveTo>
                    <a:lnTo>
                      <a:pt x="433935" y="873288"/>
                    </a:lnTo>
                    <a:lnTo>
                      <a:pt x="513809" y="549218"/>
                    </a:lnTo>
                    <a:lnTo>
                      <a:pt x="930860" y="467961"/>
                    </a:lnTo>
                    <a:cubicBezTo>
                      <a:pt x="929800" y="425886"/>
                      <a:pt x="1012008" y="111157"/>
                      <a:pt x="1010948" y="69082"/>
                    </a:cubicBezTo>
                    <a:lnTo>
                      <a:pt x="1555037" y="0"/>
                    </a:lnTo>
                    <a:lnTo>
                      <a:pt x="1589818" y="108135"/>
                    </a:lnTo>
                    <a:lnTo>
                      <a:pt x="1101654" y="176075"/>
                    </a:lnTo>
                    <a:lnTo>
                      <a:pt x="1024432" y="531249"/>
                    </a:lnTo>
                    <a:lnTo>
                      <a:pt x="622091" y="625155"/>
                    </a:lnTo>
                    <a:lnTo>
                      <a:pt x="589572" y="943816"/>
                    </a:lnTo>
                    <a:lnTo>
                      <a:pt x="79450" y="1086365"/>
                    </a:lnTo>
                    <a:lnTo>
                      <a:pt x="0" y="972834"/>
                    </a:lnTo>
                  </a:path>
                </a:pathLst>
              </a:custGeom>
              <a:solidFill>
                <a:srgbClr val="FF0000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Freeform 215"/>
              <p:cNvSpPr/>
              <p:nvPr/>
            </p:nvSpPr>
            <p:spPr>
              <a:xfrm rot="7997232" flipV="1">
                <a:off x="3884932" y="4505709"/>
                <a:ext cx="500512" cy="512163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374650 w 742950"/>
                  <a:gd name="connsiteY9" fmla="*/ 244475 h 514350"/>
                  <a:gd name="connsiteX10" fmla="*/ 431800 w 742950"/>
                  <a:gd name="connsiteY10" fmla="*/ 0 h 514350"/>
                  <a:gd name="connsiteX11" fmla="*/ 184150 w 742950"/>
                  <a:gd name="connsiteY11" fmla="*/ 66675 h 514350"/>
                  <a:gd name="connsiteX12" fmla="*/ 282575 w 742950"/>
                  <a:gd name="connsiteY12" fmla="*/ 307975 h 514350"/>
                  <a:gd name="connsiteX13" fmla="*/ 127000 w 742950"/>
                  <a:gd name="connsiteY13" fmla="*/ 301625 h 514350"/>
                  <a:gd name="connsiteX14" fmla="*/ 101600 w 742950"/>
                  <a:gd name="connsiteY14" fmla="*/ 485775 h 514350"/>
                  <a:gd name="connsiteX15" fmla="*/ 0 w 742950"/>
                  <a:gd name="connsiteY15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698500 w 742950"/>
                  <a:gd name="connsiteY6" fmla="*/ 244475 h 514350"/>
                  <a:gd name="connsiteX7" fmla="*/ 742950 w 742950"/>
                  <a:gd name="connsiteY7" fmla="*/ 346075 h 514350"/>
                  <a:gd name="connsiteX8" fmla="*/ 476250 w 742950"/>
                  <a:gd name="connsiteY8" fmla="*/ 498475 h 514350"/>
                  <a:gd name="connsiteX9" fmla="*/ 431800 w 742950"/>
                  <a:gd name="connsiteY9" fmla="*/ 0 h 514350"/>
                  <a:gd name="connsiteX10" fmla="*/ 184150 w 742950"/>
                  <a:gd name="connsiteY10" fmla="*/ 66675 h 514350"/>
                  <a:gd name="connsiteX11" fmla="*/ 282575 w 742950"/>
                  <a:gd name="connsiteY11" fmla="*/ 307975 h 514350"/>
                  <a:gd name="connsiteX12" fmla="*/ 127000 w 742950"/>
                  <a:gd name="connsiteY12" fmla="*/ 301625 h 514350"/>
                  <a:gd name="connsiteX13" fmla="*/ 101600 w 742950"/>
                  <a:gd name="connsiteY13" fmla="*/ 485775 h 514350"/>
                  <a:gd name="connsiteX14" fmla="*/ 0 w 742950"/>
                  <a:gd name="connsiteY14" fmla="*/ 504825 h 514350"/>
                  <a:gd name="connsiteX0" fmla="*/ 6350 w 742950"/>
                  <a:gd name="connsiteY0" fmla="*/ 514350 h 514350"/>
                  <a:gd name="connsiteX1" fmla="*/ 57150 w 742950"/>
                  <a:gd name="connsiteY1" fmla="*/ 215900 h 514350"/>
                  <a:gd name="connsiteX2" fmla="*/ 190500 w 742950"/>
                  <a:gd name="connsiteY2" fmla="*/ 244475 h 514350"/>
                  <a:gd name="connsiteX3" fmla="*/ 98425 w 742950"/>
                  <a:gd name="connsiteY3" fmla="*/ 3175 h 514350"/>
                  <a:gd name="connsiteX4" fmla="*/ 476250 w 742950"/>
                  <a:gd name="connsiteY4" fmla="*/ 238125 h 514350"/>
                  <a:gd name="connsiteX5" fmla="*/ 527050 w 742950"/>
                  <a:gd name="connsiteY5" fmla="*/ 361950 h 514350"/>
                  <a:gd name="connsiteX6" fmla="*/ 742950 w 742950"/>
                  <a:gd name="connsiteY6" fmla="*/ 346075 h 514350"/>
                  <a:gd name="connsiteX7" fmla="*/ 476250 w 742950"/>
                  <a:gd name="connsiteY7" fmla="*/ 498475 h 514350"/>
                  <a:gd name="connsiteX8" fmla="*/ 431800 w 742950"/>
                  <a:gd name="connsiteY8" fmla="*/ 0 h 514350"/>
                  <a:gd name="connsiteX9" fmla="*/ 184150 w 742950"/>
                  <a:gd name="connsiteY9" fmla="*/ 66675 h 514350"/>
                  <a:gd name="connsiteX10" fmla="*/ 282575 w 742950"/>
                  <a:gd name="connsiteY10" fmla="*/ 307975 h 514350"/>
                  <a:gd name="connsiteX11" fmla="*/ 127000 w 742950"/>
                  <a:gd name="connsiteY11" fmla="*/ 301625 h 514350"/>
                  <a:gd name="connsiteX12" fmla="*/ 101600 w 742950"/>
                  <a:gd name="connsiteY12" fmla="*/ 485775 h 514350"/>
                  <a:gd name="connsiteX13" fmla="*/ 0 w 742950"/>
                  <a:gd name="connsiteY13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76250 w 527050"/>
                  <a:gd name="connsiteY6" fmla="*/ 498475 h 514350"/>
                  <a:gd name="connsiteX7" fmla="*/ 431800 w 527050"/>
                  <a:gd name="connsiteY7" fmla="*/ 0 h 514350"/>
                  <a:gd name="connsiteX8" fmla="*/ 184150 w 527050"/>
                  <a:gd name="connsiteY8" fmla="*/ 66675 h 514350"/>
                  <a:gd name="connsiteX9" fmla="*/ 282575 w 527050"/>
                  <a:gd name="connsiteY9" fmla="*/ 307975 h 514350"/>
                  <a:gd name="connsiteX10" fmla="*/ 127000 w 527050"/>
                  <a:gd name="connsiteY10" fmla="*/ 301625 h 514350"/>
                  <a:gd name="connsiteX11" fmla="*/ 101600 w 527050"/>
                  <a:gd name="connsiteY11" fmla="*/ 485775 h 514350"/>
                  <a:gd name="connsiteX12" fmla="*/ 0 w 527050"/>
                  <a:gd name="connsiteY12" fmla="*/ 504825 h 514350"/>
                  <a:gd name="connsiteX0" fmla="*/ 6350 w 527050"/>
                  <a:gd name="connsiteY0" fmla="*/ 514350 h 514350"/>
                  <a:gd name="connsiteX1" fmla="*/ 57150 w 527050"/>
                  <a:gd name="connsiteY1" fmla="*/ 215900 h 514350"/>
                  <a:gd name="connsiteX2" fmla="*/ 190500 w 527050"/>
                  <a:gd name="connsiteY2" fmla="*/ 244475 h 514350"/>
                  <a:gd name="connsiteX3" fmla="*/ 98425 w 527050"/>
                  <a:gd name="connsiteY3" fmla="*/ 3175 h 514350"/>
                  <a:gd name="connsiteX4" fmla="*/ 476250 w 527050"/>
                  <a:gd name="connsiteY4" fmla="*/ 238125 h 514350"/>
                  <a:gd name="connsiteX5" fmla="*/ 527050 w 527050"/>
                  <a:gd name="connsiteY5" fmla="*/ 361950 h 514350"/>
                  <a:gd name="connsiteX6" fmla="*/ 431800 w 527050"/>
                  <a:gd name="connsiteY6" fmla="*/ 0 h 514350"/>
                  <a:gd name="connsiteX7" fmla="*/ 184150 w 527050"/>
                  <a:gd name="connsiteY7" fmla="*/ 66675 h 514350"/>
                  <a:gd name="connsiteX8" fmla="*/ 282575 w 527050"/>
                  <a:gd name="connsiteY8" fmla="*/ 307975 h 514350"/>
                  <a:gd name="connsiteX9" fmla="*/ 127000 w 527050"/>
                  <a:gd name="connsiteY9" fmla="*/ 301625 h 514350"/>
                  <a:gd name="connsiteX10" fmla="*/ 101600 w 527050"/>
                  <a:gd name="connsiteY10" fmla="*/ 485775 h 514350"/>
                  <a:gd name="connsiteX11" fmla="*/ 0 w 527050"/>
                  <a:gd name="connsiteY11" fmla="*/ 504825 h 514350"/>
                  <a:gd name="connsiteX0" fmla="*/ 6350 w 476249"/>
                  <a:gd name="connsiteY0" fmla="*/ 514350 h 514350"/>
                  <a:gd name="connsiteX1" fmla="*/ 57150 w 476249"/>
                  <a:gd name="connsiteY1" fmla="*/ 215900 h 514350"/>
                  <a:gd name="connsiteX2" fmla="*/ 190500 w 476249"/>
                  <a:gd name="connsiteY2" fmla="*/ 244475 h 514350"/>
                  <a:gd name="connsiteX3" fmla="*/ 98425 w 476249"/>
                  <a:gd name="connsiteY3" fmla="*/ 3175 h 514350"/>
                  <a:gd name="connsiteX4" fmla="*/ 476250 w 476249"/>
                  <a:gd name="connsiteY4" fmla="*/ 238125 h 514350"/>
                  <a:gd name="connsiteX5" fmla="*/ 431800 w 476249"/>
                  <a:gd name="connsiteY5" fmla="*/ 0 h 514350"/>
                  <a:gd name="connsiteX6" fmla="*/ 184150 w 476249"/>
                  <a:gd name="connsiteY6" fmla="*/ 66675 h 514350"/>
                  <a:gd name="connsiteX7" fmla="*/ 282575 w 476249"/>
                  <a:gd name="connsiteY7" fmla="*/ 307975 h 514350"/>
                  <a:gd name="connsiteX8" fmla="*/ 127000 w 476249"/>
                  <a:gd name="connsiteY8" fmla="*/ 301625 h 514350"/>
                  <a:gd name="connsiteX9" fmla="*/ 101600 w 476249"/>
                  <a:gd name="connsiteY9" fmla="*/ 485775 h 514350"/>
                  <a:gd name="connsiteX10" fmla="*/ 0 w 476249"/>
                  <a:gd name="connsiteY10" fmla="*/ 504825 h 514350"/>
                  <a:gd name="connsiteX0" fmla="*/ 6350 w 431800"/>
                  <a:gd name="connsiteY0" fmla="*/ 593254 h 593254"/>
                  <a:gd name="connsiteX1" fmla="*/ 57150 w 431800"/>
                  <a:gd name="connsiteY1" fmla="*/ 294804 h 593254"/>
                  <a:gd name="connsiteX2" fmla="*/ 190500 w 431800"/>
                  <a:gd name="connsiteY2" fmla="*/ 323379 h 593254"/>
                  <a:gd name="connsiteX3" fmla="*/ 98425 w 431800"/>
                  <a:gd name="connsiteY3" fmla="*/ 82079 h 593254"/>
                  <a:gd name="connsiteX4" fmla="*/ 380772 w 431800"/>
                  <a:gd name="connsiteY4" fmla="*/ 0 h 593254"/>
                  <a:gd name="connsiteX5" fmla="*/ 431800 w 431800"/>
                  <a:gd name="connsiteY5" fmla="*/ 78904 h 593254"/>
                  <a:gd name="connsiteX6" fmla="*/ 184150 w 431800"/>
                  <a:gd name="connsiteY6" fmla="*/ 145579 h 593254"/>
                  <a:gd name="connsiteX7" fmla="*/ 282575 w 431800"/>
                  <a:gd name="connsiteY7" fmla="*/ 386879 h 593254"/>
                  <a:gd name="connsiteX8" fmla="*/ 127000 w 431800"/>
                  <a:gd name="connsiteY8" fmla="*/ 380529 h 593254"/>
                  <a:gd name="connsiteX9" fmla="*/ 101600 w 431800"/>
                  <a:gd name="connsiteY9" fmla="*/ 564679 h 593254"/>
                  <a:gd name="connsiteX10" fmla="*/ 0 w 431800"/>
                  <a:gd name="connsiteY10" fmla="*/ 583729 h 593254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127000 w 431800"/>
                  <a:gd name="connsiteY8" fmla="*/ 380529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1800"/>
                  <a:gd name="connsiteY0" fmla="*/ 593254 h 697260"/>
                  <a:gd name="connsiteX1" fmla="*/ 57150 w 431800"/>
                  <a:gd name="connsiteY1" fmla="*/ 294804 h 697260"/>
                  <a:gd name="connsiteX2" fmla="*/ 190500 w 431800"/>
                  <a:gd name="connsiteY2" fmla="*/ 323379 h 697260"/>
                  <a:gd name="connsiteX3" fmla="*/ 98425 w 431800"/>
                  <a:gd name="connsiteY3" fmla="*/ 82079 h 697260"/>
                  <a:gd name="connsiteX4" fmla="*/ 380772 w 431800"/>
                  <a:gd name="connsiteY4" fmla="*/ 0 h 697260"/>
                  <a:gd name="connsiteX5" fmla="*/ 431800 w 431800"/>
                  <a:gd name="connsiteY5" fmla="*/ 78904 h 697260"/>
                  <a:gd name="connsiteX6" fmla="*/ 184150 w 431800"/>
                  <a:gd name="connsiteY6" fmla="*/ 145579 h 697260"/>
                  <a:gd name="connsiteX7" fmla="*/ 282575 w 431800"/>
                  <a:gd name="connsiteY7" fmla="*/ 386879 h 697260"/>
                  <a:gd name="connsiteX8" fmla="*/ 421888 w 431800"/>
                  <a:gd name="connsiteY8" fmla="*/ 681574 h 697260"/>
                  <a:gd name="connsiteX9" fmla="*/ 79450 w 431800"/>
                  <a:gd name="connsiteY9" fmla="*/ 697260 h 697260"/>
                  <a:gd name="connsiteX10" fmla="*/ 0 w 431800"/>
                  <a:gd name="connsiteY10" fmla="*/ 583729 h 697260"/>
                  <a:gd name="connsiteX0" fmla="*/ 6350 w 433936"/>
                  <a:gd name="connsiteY0" fmla="*/ 593254 h 697260"/>
                  <a:gd name="connsiteX1" fmla="*/ 433935 w 433936"/>
                  <a:gd name="connsiteY1" fmla="*/ 484183 h 697260"/>
                  <a:gd name="connsiteX2" fmla="*/ 190500 w 433936"/>
                  <a:gd name="connsiteY2" fmla="*/ 323379 h 697260"/>
                  <a:gd name="connsiteX3" fmla="*/ 98425 w 433936"/>
                  <a:gd name="connsiteY3" fmla="*/ 82079 h 697260"/>
                  <a:gd name="connsiteX4" fmla="*/ 380772 w 433936"/>
                  <a:gd name="connsiteY4" fmla="*/ 0 h 697260"/>
                  <a:gd name="connsiteX5" fmla="*/ 431800 w 433936"/>
                  <a:gd name="connsiteY5" fmla="*/ 78904 h 697260"/>
                  <a:gd name="connsiteX6" fmla="*/ 184150 w 433936"/>
                  <a:gd name="connsiteY6" fmla="*/ 145579 h 697260"/>
                  <a:gd name="connsiteX7" fmla="*/ 282575 w 433936"/>
                  <a:gd name="connsiteY7" fmla="*/ 386879 h 697260"/>
                  <a:gd name="connsiteX8" fmla="*/ 421888 w 433936"/>
                  <a:gd name="connsiteY8" fmla="*/ 681574 h 697260"/>
                  <a:gd name="connsiteX9" fmla="*/ 79450 w 433936"/>
                  <a:gd name="connsiteY9" fmla="*/ 697260 h 697260"/>
                  <a:gd name="connsiteX10" fmla="*/ 0 w 433936"/>
                  <a:gd name="connsiteY10" fmla="*/ 583729 h 697260"/>
                  <a:gd name="connsiteX0" fmla="*/ 6350 w 589572"/>
                  <a:gd name="connsiteY0" fmla="*/ 593254 h 697260"/>
                  <a:gd name="connsiteX1" fmla="*/ 433935 w 589572"/>
                  <a:gd name="connsiteY1" fmla="*/ 484183 h 697260"/>
                  <a:gd name="connsiteX2" fmla="*/ 190500 w 589572"/>
                  <a:gd name="connsiteY2" fmla="*/ 323379 h 697260"/>
                  <a:gd name="connsiteX3" fmla="*/ 98425 w 589572"/>
                  <a:gd name="connsiteY3" fmla="*/ 82079 h 697260"/>
                  <a:gd name="connsiteX4" fmla="*/ 380772 w 589572"/>
                  <a:gd name="connsiteY4" fmla="*/ 0 h 697260"/>
                  <a:gd name="connsiteX5" fmla="*/ 431800 w 589572"/>
                  <a:gd name="connsiteY5" fmla="*/ 78904 h 697260"/>
                  <a:gd name="connsiteX6" fmla="*/ 184150 w 589572"/>
                  <a:gd name="connsiteY6" fmla="*/ 145579 h 697260"/>
                  <a:gd name="connsiteX7" fmla="*/ 282575 w 589572"/>
                  <a:gd name="connsiteY7" fmla="*/ 386879 h 697260"/>
                  <a:gd name="connsiteX8" fmla="*/ 589572 w 589572"/>
                  <a:gd name="connsiteY8" fmla="*/ 554711 h 697260"/>
                  <a:gd name="connsiteX9" fmla="*/ 79450 w 589572"/>
                  <a:gd name="connsiteY9" fmla="*/ 697260 h 697260"/>
                  <a:gd name="connsiteX10" fmla="*/ 0 w 589572"/>
                  <a:gd name="connsiteY10" fmla="*/ 583729 h 697260"/>
                  <a:gd name="connsiteX0" fmla="*/ 6350 w 622090"/>
                  <a:gd name="connsiteY0" fmla="*/ 593254 h 697260"/>
                  <a:gd name="connsiteX1" fmla="*/ 433935 w 622090"/>
                  <a:gd name="connsiteY1" fmla="*/ 484183 h 697260"/>
                  <a:gd name="connsiteX2" fmla="*/ 190500 w 622090"/>
                  <a:gd name="connsiteY2" fmla="*/ 323379 h 697260"/>
                  <a:gd name="connsiteX3" fmla="*/ 98425 w 622090"/>
                  <a:gd name="connsiteY3" fmla="*/ 82079 h 697260"/>
                  <a:gd name="connsiteX4" fmla="*/ 380772 w 622090"/>
                  <a:gd name="connsiteY4" fmla="*/ 0 h 697260"/>
                  <a:gd name="connsiteX5" fmla="*/ 431800 w 622090"/>
                  <a:gd name="connsiteY5" fmla="*/ 78904 h 697260"/>
                  <a:gd name="connsiteX6" fmla="*/ 184150 w 622090"/>
                  <a:gd name="connsiteY6" fmla="*/ 145579 h 697260"/>
                  <a:gd name="connsiteX7" fmla="*/ 622091 w 622090"/>
                  <a:gd name="connsiteY7" fmla="*/ 236050 h 697260"/>
                  <a:gd name="connsiteX8" fmla="*/ 589572 w 622090"/>
                  <a:gd name="connsiteY8" fmla="*/ 554711 h 697260"/>
                  <a:gd name="connsiteX9" fmla="*/ 79450 w 622090"/>
                  <a:gd name="connsiteY9" fmla="*/ 697260 h 697260"/>
                  <a:gd name="connsiteX10" fmla="*/ 0 w 622090"/>
                  <a:gd name="connsiteY10" fmla="*/ 583729 h 697260"/>
                  <a:gd name="connsiteX0" fmla="*/ 6350 w 622092"/>
                  <a:gd name="connsiteY0" fmla="*/ 593254 h 697260"/>
                  <a:gd name="connsiteX1" fmla="*/ 433935 w 622092"/>
                  <a:gd name="connsiteY1" fmla="*/ 484183 h 697260"/>
                  <a:gd name="connsiteX2" fmla="*/ 513809 w 622092"/>
                  <a:gd name="connsiteY2" fmla="*/ 160113 h 697260"/>
                  <a:gd name="connsiteX3" fmla="*/ 98425 w 622092"/>
                  <a:gd name="connsiteY3" fmla="*/ 82079 h 697260"/>
                  <a:gd name="connsiteX4" fmla="*/ 380772 w 622092"/>
                  <a:gd name="connsiteY4" fmla="*/ 0 h 697260"/>
                  <a:gd name="connsiteX5" fmla="*/ 431800 w 622092"/>
                  <a:gd name="connsiteY5" fmla="*/ 78904 h 697260"/>
                  <a:gd name="connsiteX6" fmla="*/ 184150 w 622092"/>
                  <a:gd name="connsiteY6" fmla="*/ 145579 h 697260"/>
                  <a:gd name="connsiteX7" fmla="*/ 622091 w 622092"/>
                  <a:gd name="connsiteY7" fmla="*/ 236050 h 697260"/>
                  <a:gd name="connsiteX8" fmla="*/ 589572 w 622092"/>
                  <a:gd name="connsiteY8" fmla="*/ 554711 h 697260"/>
                  <a:gd name="connsiteX9" fmla="*/ 79450 w 622092"/>
                  <a:gd name="connsiteY9" fmla="*/ 697260 h 697260"/>
                  <a:gd name="connsiteX10" fmla="*/ 0 w 622092"/>
                  <a:gd name="connsiteY10" fmla="*/ 583729 h 697260"/>
                  <a:gd name="connsiteX0" fmla="*/ 6350 w 1024432"/>
                  <a:gd name="connsiteY0" fmla="*/ 593254 h 697260"/>
                  <a:gd name="connsiteX1" fmla="*/ 433935 w 1024432"/>
                  <a:gd name="connsiteY1" fmla="*/ 484183 h 697260"/>
                  <a:gd name="connsiteX2" fmla="*/ 513809 w 1024432"/>
                  <a:gd name="connsiteY2" fmla="*/ 160113 h 697260"/>
                  <a:gd name="connsiteX3" fmla="*/ 98425 w 1024432"/>
                  <a:gd name="connsiteY3" fmla="*/ 82079 h 697260"/>
                  <a:gd name="connsiteX4" fmla="*/ 380772 w 1024432"/>
                  <a:gd name="connsiteY4" fmla="*/ 0 h 697260"/>
                  <a:gd name="connsiteX5" fmla="*/ 431800 w 1024432"/>
                  <a:gd name="connsiteY5" fmla="*/ 78904 h 697260"/>
                  <a:gd name="connsiteX6" fmla="*/ 1024432 w 1024432"/>
                  <a:gd name="connsiteY6" fmla="*/ 142144 h 697260"/>
                  <a:gd name="connsiteX7" fmla="*/ 622091 w 1024432"/>
                  <a:gd name="connsiteY7" fmla="*/ 236050 h 697260"/>
                  <a:gd name="connsiteX8" fmla="*/ 589572 w 1024432"/>
                  <a:gd name="connsiteY8" fmla="*/ 554711 h 697260"/>
                  <a:gd name="connsiteX9" fmla="*/ 79450 w 1024432"/>
                  <a:gd name="connsiteY9" fmla="*/ 697260 h 697260"/>
                  <a:gd name="connsiteX10" fmla="*/ 0 w 1024432"/>
                  <a:gd name="connsiteY10" fmla="*/ 583729 h 697260"/>
                  <a:gd name="connsiteX0" fmla="*/ 6350 w 1031044"/>
                  <a:gd name="connsiteY0" fmla="*/ 593254 h 697260"/>
                  <a:gd name="connsiteX1" fmla="*/ 433935 w 1031044"/>
                  <a:gd name="connsiteY1" fmla="*/ 484183 h 697260"/>
                  <a:gd name="connsiteX2" fmla="*/ 513809 w 1031044"/>
                  <a:gd name="connsiteY2" fmla="*/ 160113 h 697260"/>
                  <a:gd name="connsiteX3" fmla="*/ 1031044 w 1031044"/>
                  <a:gd name="connsiteY3" fmla="*/ 31078 h 697260"/>
                  <a:gd name="connsiteX4" fmla="*/ 380772 w 1031044"/>
                  <a:gd name="connsiteY4" fmla="*/ 0 h 697260"/>
                  <a:gd name="connsiteX5" fmla="*/ 431800 w 1031044"/>
                  <a:gd name="connsiteY5" fmla="*/ 78904 h 697260"/>
                  <a:gd name="connsiteX6" fmla="*/ 1024432 w 1031044"/>
                  <a:gd name="connsiteY6" fmla="*/ 142144 h 697260"/>
                  <a:gd name="connsiteX7" fmla="*/ 622091 w 1031044"/>
                  <a:gd name="connsiteY7" fmla="*/ 236050 h 697260"/>
                  <a:gd name="connsiteX8" fmla="*/ 589572 w 1031044"/>
                  <a:gd name="connsiteY8" fmla="*/ 554711 h 697260"/>
                  <a:gd name="connsiteX9" fmla="*/ 79450 w 1031044"/>
                  <a:gd name="connsiteY9" fmla="*/ 697260 h 697260"/>
                  <a:gd name="connsiteX10" fmla="*/ 0 w 1031044"/>
                  <a:gd name="connsiteY10" fmla="*/ 583729 h 697260"/>
                  <a:gd name="connsiteX0" fmla="*/ 6350 w 1113847"/>
                  <a:gd name="connsiteY0" fmla="*/ 838624 h 942630"/>
                  <a:gd name="connsiteX1" fmla="*/ 433935 w 1113847"/>
                  <a:gd name="connsiteY1" fmla="*/ 729553 h 942630"/>
                  <a:gd name="connsiteX2" fmla="*/ 513809 w 1113847"/>
                  <a:gd name="connsiteY2" fmla="*/ 405483 h 942630"/>
                  <a:gd name="connsiteX3" fmla="*/ 1031044 w 1113847"/>
                  <a:gd name="connsiteY3" fmla="*/ 276448 h 942630"/>
                  <a:gd name="connsiteX4" fmla="*/ 380772 w 1113847"/>
                  <a:gd name="connsiteY4" fmla="*/ 245370 h 942630"/>
                  <a:gd name="connsiteX5" fmla="*/ 1113847 w 1113847"/>
                  <a:gd name="connsiteY5" fmla="*/ 0 h 942630"/>
                  <a:gd name="connsiteX6" fmla="*/ 1024432 w 1113847"/>
                  <a:gd name="connsiteY6" fmla="*/ 387514 h 942630"/>
                  <a:gd name="connsiteX7" fmla="*/ 622091 w 1113847"/>
                  <a:gd name="connsiteY7" fmla="*/ 481420 h 942630"/>
                  <a:gd name="connsiteX8" fmla="*/ 589572 w 1113847"/>
                  <a:gd name="connsiteY8" fmla="*/ 800081 h 942630"/>
                  <a:gd name="connsiteX9" fmla="*/ 79450 w 1113847"/>
                  <a:gd name="connsiteY9" fmla="*/ 942630 h 942630"/>
                  <a:gd name="connsiteX10" fmla="*/ 0 w 1113847"/>
                  <a:gd name="connsiteY10" fmla="*/ 829099 h 942630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1031044 w 1113847"/>
                  <a:gd name="connsiteY3" fmla="*/ 297396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24432 w 1113847"/>
                  <a:gd name="connsiteY6" fmla="*/ 408462 h 963578"/>
                  <a:gd name="connsiteX7" fmla="*/ 622091 w 1113847"/>
                  <a:gd name="connsiteY7" fmla="*/ 502368 h 963578"/>
                  <a:gd name="connsiteX8" fmla="*/ 589572 w 1113847"/>
                  <a:gd name="connsiteY8" fmla="*/ 821029 h 963578"/>
                  <a:gd name="connsiteX9" fmla="*/ 79450 w 1113847"/>
                  <a:gd name="connsiteY9" fmla="*/ 963578 h 963578"/>
                  <a:gd name="connsiteX10" fmla="*/ 0 w 1113847"/>
                  <a:gd name="connsiteY10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43413 w 1113847"/>
                  <a:gd name="connsiteY4" fmla="*/ 0 h 963578"/>
                  <a:gd name="connsiteX5" fmla="*/ 1113847 w 1113847"/>
                  <a:gd name="connsiteY5" fmla="*/ 20948 h 963578"/>
                  <a:gd name="connsiteX6" fmla="*/ 1067867 w 1113847"/>
                  <a:gd name="connsiteY6" fmla="*/ 189400 h 963578"/>
                  <a:gd name="connsiteX7" fmla="*/ 1024432 w 1113847"/>
                  <a:gd name="connsiteY7" fmla="*/ 408462 h 963578"/>
                  <a:gd name="connsiteX8" fmla="*/ 622091 w 1113847"/>
                  <a:gd name="connsiteY8" fmla="*/ 502368 h 963578"/>
                  <a:gd name="connsiteX9" fmla="*/ 589572 w 1113847"/>
                  <a:gd name="connsiteY9" fmla="*/ 821029 h 963578"/>
                  <a:gd name="connsiteX10" fmla="*/ 79450 w 1113847"/>
                  <a:gd name="connsiteY10" fmla="*/ 963578 h 963578"/>
                  <a:gd name="connsiteX11" fmla="*/ 0 w 1113847"/>
                  <a:gd name="connsiteY11" fmla="*/ 850047 h 963578"/>
                  <a:gd name="connsiteX0" fmla="*/ 6350 w 1113847"/>
                  <a:gd name="connsiteY0" fmla="*/ 859572 h 963578"/>
                  <a:gd name="connsiteX1" fmla="*/ 433935 w 1113847"/>
                  <a:gd name="connsiteY1" fmla="*/ 750501 h 963578"/>
                  <a:gd name="connsiteX2" fmla="*/ 513809 w 1113847"/>
                  <a:gd name="connsiteY2" fmla="*/ 426431 h 963578"/>
                  <a:gd name="connsiteX3" fmla="*/ 930860 w 1113847"/>
                  <a:gd name="connsiteY3" fmla="*/ 345174 h 963578"/>
                  <a:gd name="connsiteX4" fmla="*/ 927679 w 1113847"/>
                  <a:gd name="connsiteY4" fmla="*/ 218949 h 963578"/>
                  <a:gd name="connsiteX5" fmla="*/ 943413 w 1113847"/>
                  <a:gd name="connsiteY5" fmla="*/ 0 h 963578"/>
                  <a:gd name="connsiteX6" fmla="*/ 1113847 w 1113847"/>
                  <a:gd name="connsiteY6" fmla="*/ 20948 h 963578"/>
                  <a:gd name="connsiteX7" fmla="*/ 1067867 w 1113847"/>
                  <a:gd name="connsiteY7" fmla="*/ 189400 h 963578"/>
                  <a:gd name="connsiteX8" fmla="*/ 1024432 w 1113847"/>
                  <a:gd name="connsiteY8" fmla="*/ 408462 h 963578"/>
                  <a:gd name="connsiteX9" fmla="*/ 622091 w 1113847"/>
                  <a:gd name="connsiteY9" fmla="*/ 502368 h 963578"/>
                  <a:gd name="connsiteX10" fmla="*/ 589572 w 1113847"/>
                  <a:gd name="connsiteY10" fmla="*/ 821029 h 963578"/>
                  <a:gd name="connsiteX11" fmla="*/ 79450 w 1113847"/>
                  <a:gd name="connsiteY11" fmla="*/ 963578 h 963578"/>
                  <a:gd name="connsiteX12" fmla="*/ 0 w 1113847"/>
                  <a:gd name="connsiteY12" fmla="*/ 850047 h 963578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067867 w 1589818"/>
                  <a:gd name="connsiteY7" fmla="*/ 204052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874224 h 978230"/>
                  <a:gd name="connsiteX1" fmla="*/ 433935 w 1589818"/>
                  <a:gd name="connsiteY1" fmla="*/ 765153 h 978230"/>
                  <a:gd name="connsiteX2" fmla="*/ 513809 w 1589818"/>
                  <a:gd name="connsiteY2" fmla="*/ 441083 h 978230"/>
                  <a:gd name="connsiteX3" fmla="*/ 930860 w 1589818"/>
                  <a:gd name="connsiteY3" fmla="*/ 359826 h 978230"/>
                  <a:gd name="connsiteX4" fmla="*/ 927679 w 1589818"/>
                  <a:gd name="connsiteY4" fmla="*/ 233601 h 978230"/>
                  <a:gd name="connsiteX5" fmla="*/ 943413 w 1589818"/>
                  <a:gd name="connsiteY5" fmla="*/ 14652 h 978230"/>
                  <a:gd name="connsiteX6" fmla="*/ 1589818 w 1589818"/>
                  <a:gd name="connsiteY6" fmla="*/ 0 h 978230"/>
                  <a:gd name="connsiteX7" fmla="*/ 1101654 w 1589818"/>
                  <a:gd name="connsiteY7" fmla="*/ 67940 h 978230"/>
                  <a:gd name="connsiteX8" fmla="*/ 1024432 w 1589818"/>
                  <a:gd name="connsiteY8" fmla="*/ 423114 h 978230"/>
                  <a:gd name="connsiteX9" fmla="*/ 622091 w 1589818"/>
                  <a:gd name="connsiteY9" fmla="*/ 517020 h 978230"/>
                  <a:gd name="connsiteX10" fmla="*/ 589572 w 1589818"/>
                  <a:gd name="connsiteY10" fmla="*/ 835681 h 978230"/>
                  <a:gd name="connsiteX11" fmla="*/ 79450 w 1589818"/>
                  <a:gd name="connsiteY11" fmla="*/ 978230 h 978230"/>
                  <a:gd name="connsiteX12" fmla="*/ 0 w 1589818"/>
                  <a:gd name="connsiteY12" fmla="*/ 864699 h 978230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927679 w 1589818"/>
                  <a:gd name="connsiteY4" fmla="*/ 366610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1007233 h 1111239"/>
                  <a:gd name="connsiteX1" fmla="*/ 433935 w 1589818"/>
                  <a:gd name="connsiteY1" fmla="*/ 898162 h 1111239"/>
                  <a:gd name="connsiteX2" fmla="*/ 513809 w 1589818"/>
                  <a:gd name="connsiteY2" fmla="*/ 574092 h 1111239"/>
                  <a:gd name="connsiteX3" fmla="*/ 930860 w 1589818"/>
                  <a:gd name="connsiteY3" fmla="*/ 492835 h 1111239"/>
                  <a:gd name="connsiteX4" fmla="*/ 1010948 w 1589818"/>
                  <a:gd name="connsiteY4" fmla="*/ 93956 h 1111239"/>
                  <a:gd name="connsiteX5" fmla="*/ 1522617 w 1589818"/>
                  <a:gd name="connsiteY5" fmla="*/ 0 h 1111239"/>
                  <a:gd name="connsiteX6" fmla="*/ 1589818 w 1589818"/>
                  <a:gd name="connsiteY6" fmla="*/ 133009 h 1111239"/>
                  <a:gd name="connsiteX7" fmla="*/ 1101654 w 1589818"/>
                  <a:gd name="connsiteY7" fmla="*/ 200949 h 1111239"/>
                  <a:gd name="connsiteX8" fmla="*/ 1024432 w 1589818"/>
                  <a:gd name="connsiteY8" fmla="*/ 556123 h 1111239"/>
                  <a:gd name="connsiteX9" fmla="*/ 622091 w 1589818"/>
                  <a:gd name="connsiteY9" fmla="*/ 650029 h 1111239"/>
                  <a:gd name="connsiteX10" fmla="*/ 589572 w 1589818"/>
                  <a:gd name="connsiteY10" fmla="*/ 968690 h 1111239"/>
                  <a:gd name="connsiteX11" fmla="*/ 79450 w 1589818"/>
                  <a:gd name="connsiteY11" fmla="*/ 1111239 h 1111239"/>
                  <a:gd name="connsiteX12" fmla="*/ 0 w 1589818"/>
                  <a:gd name="connsiteY12" fmla="*/ 997708 h 1111239"/>
                  <a:gd name="connsiteX0" fmla="*/ 6350 w 1589818"/>
                  <a:gd name="connsiteY0" fmla="*/ 982359 h 1086365"/>
                  <a:gd name="connsiteX1" fmla="*/ 433935 w 1589818"/>
                  <a:gd name="connsiteY1" fmla="*/ 873288 h 1086365"/>
                  <a:gd name="connsiteX2" fmla="*/ 513809 w 1589818"/>
                  <a:gd name="connsiteY2" fmla="*/ 549218 h 1086365"/>
                  <a:gd name="connsiteX3" fmla="*/ 930860 w 1589818"/>
                  <a:gd name="connsiteY3" fmla="*/ 467961 h 1086365"/>
                  <a:gd name="connsiteX4" fmla="*/ 1010948 w 1589818"/>
                  <a:gd name="connsiteY4" fmla="*/ 69082 h 1086365"/>
                  <a:gd name="connsiteX5" fmla="*/ 1555037 w 1589818"/>
                  <a:gd name="connsiteY5" fmla="*/ 0 h 1086365"/>
                  <a:gd name="connsiteX6" fmla="*/ 1589818 w 1589818"/>
                  <a:gd name="connsiteY6" fmla="*/ 108135 h 1086365"/>
                  <a:gd name="connsiteX7" fmla="*/ 1101654 w 1589818"/>
                  <a:gd name="connsiteY7" fmla="*/ 176075 h 1086365"/>
                  <a:gd name="connsiteX8" fmla="*/ 1024432 w 1589818"/>
                  <a:gd name="connsiteY8" fmla="*/ 531249 h 1086365"/>
                  <a:gd name="connsiteX9" fmla="*/ 622091 w 1589818"/>
                  <a:gd name="connsiteY9" fmla="*/ 625155 h 1086365"/>
                  <a:gd name="connsiteX10" fmla="*/ 589572 w 1589818"/>
                  <a:gd name="connsiteY10" fmla="*/ 943816 h 1086365"/>
                  <a:gd name="connsiteX11" fmla="*/ 79450 w 1589818"/>
                  <a:gd name="connsiteY11" fmla="*/ 1086365 h 1086365"/>
                  <a:gd name="connsiteX12" fmla="*/ 0 w 1589818"/>
                  <a:gd name="connsiteY12" fmla="*/ 972834 h 1086365"/>
                  <a:gd name="connsiteX0" fmla="*/ -1 w 1583467"/>
                  <a:gd name="connsiteY0" fmla="*/ 982359 h 1086365"/>
                  <a:gd name="connsiteX1" fmla="*/ 427584 w 1583467"/>
                  <a:gd name="connsiteY1" fmla="*/ 873288 h 1086365"/>
                  <a:gd name="connsiteX2" fmla="*/ 507458 w 1583467"/>
                  <a:gd name="connsiteY2" fmla="*/ 549218 h 1086365"/>
                  <a:gd name="connsiteX3" fmla="*/ 924509 w 1583467"/>
                  <a:gd name="connsiteY3" fmla="*/ 467961 h 1086365"/>
                  <a:gd name="connsiteX4" fmla="*/ 1004597 w 1583467"/>
                  <a:gd name="connsiteY4" fmla="*/ 69082 h 1086365"/>
                  <a:gd name="connsiteX5" fmla="*/ 1548686 w 1583467"/>
                  <a:gd name="connsiteY5" fmla="*/ 0 h 1086365"/>
                  <a:gd name="connsiteX6" fmla="*/ 1583467 w 1583467"/>
                  <a:gd name="connsiteY6" fmla="*/ 108135 h 1086365"/>
                  <a:gd name="connsiteX7" fmla="*/ 1095303 w 1583467"/>
                  <a:gd name="connsiteY7" fmla="*/ 176075 h 1086365"/>
                  <a:gd name="connsiteX8" fmla="*/ 1018081 w 1583467"/>
                  <a:gd name="connsiteY8" fmla="*/ 531249 h 1086365"/>
                  <a:gd name="connsiteX9" fmla="*/ 615740 w 1583467"/>
                  <a:gd name="connsiteY9" fmla="*/ 625155 h 1086365"/>
                  <a:gd name="connsiteX10" fmla="*/ 583221 w 1583467"/>
                  <a:gd name="connsiteY10" fmla="*/ 943816 h 1086365"/>
                  <a:gd name="connsiteX11" fmla="*/ 73099 w 1583467"/>
                  <a:gd name="connsiteY11" fmla="*/ 1086365 h 1086365"/>
                  <a:gd name="connsiteX0" fmla="*/ 354484 w 1510367"/>
                  <a:gd name="connsiteY0" fmla="*/ 873288 h 1086365"/>
                  <a:gd name="connsiteX1" fmla="*/ 434358 w 1510367"/>
                  <a:gd name="connsiteY1" fmla="*/ 549218 h 1086365"/>
                  <a:gd name="connsiteX2" fmla="*/ 851409 w 1510367"/>
                  <a:gd name="connsiteY2" fmla="*/ 467961 h 1086365"/>
                  <a:gd name="connsiteX3" fmla="*/ 931497 w 1510367"/>
                  <a:gd name="connsiteY3" fmla="*/ 69082 h 1086365"/>
                  <a:gd name="connsiteX4" fmla="*/ 1475586 w 1510367"/>
                  <a:gd name="connsiteY4" fmla="*/ 0 h 1086365"/>
                  <a:gd name="connsiteX5" fmla="*/ 1510367 w 1510367"/>
                  <a:gd name="connsiteY5" fmla="*/ 108135 h 1086365"/>
                  <a:gd name="connsiteX6" fmla="*/ 1022203 w 1510367"/>
                  <a:gd name="connsiteY6" fmla="*/ 176075 h 1086365"/>
                  <a:gd name="connsiteX7" fmla="*/ 944981 w 1510367"/>
                  <a:gd name="connsiteY7" fmla="*/ 531249 h 1086365"/>
                  <a:gd name="connsiteX8" fmla="*/ 542640 w 1510367"/>
                  <a:gd name="connsiteY8" fmla="*/ 625155 h 1086365"/>
                  <a:gd name="connsiteX9" fmla="*/ 510121 w 1510367"/>
                  <a:gd name="connsiteY9" fmla="*/ 943816 h 1086365"/>
                  <a:gd name="connsiteX10" fmla="*/ -1 w 1510367"/>
                  <a:gd name="connsiteY10" fmla="*/ 1086365 h 1086365"/>
                  <a:gd name="connsiteX0" fmla="*/ 0 w 1155883"/>
                  <a:gd name="connsiteY0" fmla="*/ 873288 h 943817"/>
                  <a:gd name="connsiteX1" fmla="*/ 79874 w 1155883"/>
                  <a:gd name="connsiteY1" fmla="*/ 549218 h 943817"/>
                  <a:gd name="connsiteX2" fmla="*/ 496925 w 1155883"/>
                  <a:gd name="connsiteY2" fmla="*/ 467961 h 943817"/>
                  <a:gd name="connsiteX3" fmla="*/ 577013 w 1155883"/>
                  <a:gd name="connsiteY3" fmla="*/ 69082 h 943817"/>
                  <a:gd name="connsiteX4" fmla="*/ 1121102 w 1155883"/>
                  <a:gd name="connsiteY4" fmla="*/ 0 h 943817"/>
                  <a:gd name="connsiteX5" fmla="*/ 1155883 w 1155883"/>
                  <a:gd name="connsiteY5" fmla="*/ 108135 h 943817"/>
                  <a:gd name="connsiteX6" fmla="*/ 667719 w 1155883"/>
                  <a:gd name="connsiteY6" fmla="*/ 176075 h 943817"/>
                  <a:gd name="connsiteX7" fmla="*/ 590497 w 1155883"/>
                  <a:gd name="connsiteY7" fmla="*/ 531249 h 943817"/>
                  <a:gd name="connsiteX8" fmla="*/ 188156 w 1155883"/>
                  <a:gd name="connsiteY8" fmla="*/ 625155 h 943817"/>
                  <a:gd name="connsiteX9" fmla="*/ 155637 w 1155883"/>
                  <a:gd name="connsiteY9" fmla="*/ 943816 h 943817"/>
                  <a:gd name="connsiteX0" fmla="*/ 0 w 1155883"/>
                  <a:gd name="connsiteY0" fmla="*/ 873288 h 943815"/>
                  <a:gd name="connsiteX1" fmla="*/ 79874 w 1155883"/>
                  <a:gd name="connsiteY1" fmla="*/ 549218 h 943815"/>
                  <a:gd name="connsiteX2" fmla="*/ 496925 w 1155883"/>
                  <a:gd name="connsiteY2" fmla="*/ 467961 h 943815"/>
                  <a:gd name="connsiteX3" fmla="*/ 577013 w 1155883"/>
                  <a:gd name="connsiteY3" fmla="*/ 69082 h 943815"/>
                  <a:gd name="connsiteX4" fmla="*/ 1121102 w 1155883"/>
                  <a:gd name="connsiteY4" fmla="*/ 0 h 943815"/>
                  <a:gd name="connsiteX5" fmla="*/ 1155883 w 1155883"/>
                  <a:gd name="connsiteY5" fmla="*/ 108135 h 943815"/>
                  <a:gd name="connsiteX6" fmla="*/ 667719 w 1155883"/>
                  <a:gd name="connsiteY6" fmla="*/ 176075 h 943815"/>
                  <a:gd name="connsiteX7" fmla="*/ 590497 w 1155883"/>
                  <a:gd name="connsiteY7" fmla="*/ 531249 h 943815"/>
                  <a:gd name="connsiteX8" fmla="*/ 188156 w 1155883"/>
                  <a:gd name="connsiteY8" fmla="*/ 625155 h 943815"/>
                  <a:gd name="connsiteX9" fmla="*/ 155637 w 1155883"/>
                  <a:gd name="connsiteY9" fmla="*/ 943816 h 943815"/>
                  <a:gd name="connsiteX10" fmla="*/ 0 w 1155883"/>
                  <a:gd name="connsiteY10" fmla="*/ 873288 h 9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883" h="943815">
                    <a:moveTo>
                      <a:pt x="0" y="873288"/>
                    </a:moveTo>
                    <a:lnTo>
                      <a:pt x="79874" y="549218"/>
                    </a:lnTo>
                    <a:lnTo>
                      <a:pt x="496925" y="467961"/>
                    </a:lnTo>
                    <a:cubicBezTo>
                      <a:pt x="495865" y="425886"/>
                      <a:pt x="578073" y="111157"/>
                      <a:pt x="577013" y="69082"/>
                    </a:cubicBezTo>
                    <a:lnTo>
                      <a:pt x="1121102" y="0"/>
                    </a:lnTo>
                    <a:lnTo>
                      <a:pt x="1155883" y="108135"/>
                    </a:lnTo>
                    <a:lnTo>
                      <a:pt x="667719" y="176075"/>
                    </a:lnTo>
                    <a:lnTo>
                      <a:pt x="590497" y="531249"/>
                    </a:lnTo>
                    <a:lnTo>
                      <a:pt x="188156" y="625155"/>
                    </a:lnTo>
                    <a:lnTo>
                      <a:pt x="155637" y="943816"/>
                    </a:lnTo>
                    <a:lnTo>
                      <a:pt x="0" y="873288"/>
                    </a:lnTo>
                    <a:close/>
                  </a:path>
                </a:pathLst>
              </a:cu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Freeform 216"/>
              <p:cNvSpPr/>
              <p:nvPr/>
            </p:nvSpPr>
            <p:spPr>
              <a:xfrm rot="9144589">
                <a:off x="5291017" y="4296586"/>
                <a:ext cx="586705" cy="851600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  <a:tileRect/>
              </a:gra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Freeform 217"/>
              <p:cNvSpPr/>
              <p:nvPr/>
            </p:nvSpPr>
            <p:spPr>
              <a:xfrm rot="21119756">
                <a:off x="3133072" y="4444367"/>
                <a:ext cx="740628" cy="752549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ysClr val="windowText" lastClr="000000"/>
                  </a:gs>
                </a:gsLst>
                <a:lin ang="6600000" scaled="0"/>
              </a:gra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02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19600" y="6324600"/>
            <a:ext cx="4724400" cy="33855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Stroedicke</a:t>
            </a:r>
            <a:r>
              <a:rPr lang="en-US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n-US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(2015) </a:t>
            </a:r>
            <a:r>
              <a:rPr lang="en-US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Genome Research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45" y="185213"/>
            <a:ext cx="1057490" cy="1594206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15200" y="1781852"/>
            <a:ext cx="16668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Erich Wanker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72" y="2497796"/>
            <a:ext cx="1339416" cy="1633977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391400" y="4053226"/>
            <a:ext cx="16668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Matthias </a:t>
            </a:r>
            <a:r>
              <a:rPr lang="en-US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Futschik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531" y="4661438"/>
            <a:ext cx="1220919" cy="1650091"/>
          </a:xfrm>
          <a:prstGeom prst="rect">
            <a:avLst/>
          </a:prstGeom>
        </p:spPr>
      </p:pic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6094757" y="5587812"/>
            <a:ext cx="16668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David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Fournier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828" y="85668"/>
            <a:ext cx="2936755" cy="1375689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98271" y="468579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HTT network</a:t>
            </a:r>
          </a:p>
          <a:p>
            <a:pPr algn="l"/>
            <a:r>
              <a:rPr lang="en-US" b="0" dirty="0" smtClean="0"/>
              <a:t>509 proteins</a:t>
            </a:r>
          </a:p>
          <a:p>
            <a:pPr algn="l"/>
            <a:r>
              <a:rPr lang="en-US" b="0" dirty="0" smtClean="0"/>
              <a:t>1319 interactions</a:t>
            </a:r>
            <a:endParaRPr lang="de-DE" b="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135" y="1671093"/>
            <a:ext cx="3136766" cy="1312271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3165768"/>
            <a:ext cx="2931875" cy="116104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9151" y="4569183"/>
            <a:ext cx="1146407" cy="1165921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777737" y="1921380"/>
            <a:ext cx="1796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Brain network</a:t>
            </a:r>
          </a:p>
          <a:p>
            <a:pPr algn="l"/>
            <a:r>
              <a:rPr lang="en-US" b="0" dirty="0" smtClean="0"/>
              <a:t>88 proteins</a:t>
            </a:r>
          </a:p>
          <a:p>
            <a:pPr algn="l"/>
            <a:r>
              <a:rPr lang="en-US" b="0" dirty="0" smtClean="0"/>
              <a:t>113 interactions</a:t>
            </a:r>
            <a:endParaRPr lang="de-DE" b="0" dirty="0"/>
          </a:p>
        </p:txBody>
      </p:sp>
      <p:sp>
        <p:nvSpPr>
          <p:cNvPr id="29" name="Textfeld 28"/>
          <p:cNvSpPr txBox="1"/>
          <p:nvPr/>
        </p:nvSpPr>
        <p:spPr>
          <a:xfrm>
            <a:off x="669917" y="3304733"/>
            <a:ext cx="2787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Caudate nucleus network</a:t>
            </a:r>
          </a:p>
          <a:p>
            <a:pPr algn="l"/>
            <a:r>
              <a:rPr lang="en-US" b="0" dirty="0" smtClean="0"/>
              <a:t>66 proteins</a:t>
            </a:r>
          </a:p>
          <a:p>
            <a:pPr algn="l"/>
            <a:r>
              <a:rPr lang="en-US" b="0" dirty="0" smtClean="0"/>
              <a:t>84 interactions</a:t>
            </a:r>
            <a:endParaRPr lang="de-DE" b="0" dirty="0"/>
          </a:p>
        </p:txBody>
      </p:sp>
      <p:sp>
        <p:nvSpPr>
          <p:cNvPr id="30" name="Textfeld 29"/>
          <p:cNvSpPr txBox="1"/>
          <p:nvPr/>
        </p:nvSpPr>
        <p:spPr>
          <a:xfrm>
            <a:off x="2381236" y="4757534"/>
            <a:ext cx="1685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HD </a:t>
            </a:r>
            <a:r>
              <a:rPr lang="en-US" b="0" dirty="0" err="1" smtClean="0"/>
              <a:t>dysreg</a:t>
            </a:r>
            <a:endParaRPr lang="en-US" b="0" dirty="0" smtClean="0"/>
          </a:p>
          <a:p>
            <a:pPr algn="l"/>
            <a:r>
              <a:rPr lang="en-US" b="0" dirty="0" smtClean="0"/>
              <a:t>14 proteins</a:t>
            </a:r>
          </a:p>
          <a:p>
            <a:pPr algn="l"/>
            <a:r>
              <a:rPr lang="en-US" b="0" dirty="0" smtClean="0"/>
              <a:t>13 interactions</a:t>
            </a:r>
            <a:endParaRPr lang="de-DE" b="0" dirty="0"/>
          </a:p>
        </p:txBody>
      </p:sp>
      <p:sp>
        <p:nvSpPr>
          <p:cNvPr id="23" name="Geschweifte Klammer links 22"/>
          <p:cNvSpPr/>
          <p:nvPr/>
        </p:nvSpPr>
        <p:spPr bwMode="auto">
          <a:xfrm rot="16200000">
            <a:off x="3348599" y="680721"/>
            <a:ext cx="218523" cy="1624192"/>
          </a:xfrm>
          <a:prstGeom prst="leftBrace">
            <a:avLst>
              <a:gd name="adj1" fmla="val 80752"/>
              <a:gd name="adj2" fmla="val 5114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Geschweifte Klammer links 31"/>
          <p:cNvSpPr/>
          <p:nvPr/>
        </p:nvSpPr>
        <p:spPr bwMode="auto">
          <a:xfrm rot="16200000">
            <a:off x="3841937" y="2204938"/>
            <a:ext cx="218523" cy="1624192"/>
          </a:xfrm>
          <a:prstGeom prst="leftBrace">
            <a:avLst>
              <a:gd name="adj1" fmla="val 80752"/>
              <a:gd name="adj2" fmla="val 5114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Geschweifte Klammer links 32"/>
          <p:cNvSpPr/>
          <p:nvPr/>
        </p:nvSpPr>
        <p:spPr bwMode="auto">
          <a:xfrm rot="16200000">
            <a:off x="4511039" y="3559786"/>
            <a:ext cx="218523" cy="1624192"/>
          </a:xfrm>
          <a:prstGeom prst="leftBrace">
            <a:avLst>
              <a:gd name="adj1" fmla="val 80752"/>
              <a:gd name="adj2" fmla="val 5114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7842938" cy="64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34" y="531499"/>
            <a:ext cx="2792298" cy="3932135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4611379" y="3352800"/>
            <a:ext cx="3963654" cy="2713121"/>
            <a:chOff x="3764586" y="2971800"/>
            <a:chExt cx="4694327" cy="3436918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4586" y="2971800"/>
              <a:ext cx="4694327" cy="3436918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5996850" y="3190879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MED15</a:t>
              </a:r>
              <a:endParaRPr lang="de-DE" b="0" dirty="0"/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4662638" y="381000"/>
            <a:ext cx="3944350" cy="2743200"/>
            <a:chOff x="4209050" y="799951"/>
            <a:chExt cx="4671465" cy="3475021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9050" y="799951"/>
              <a:ext cx="4671465" cy="3475021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4738309" y="990600"/>
              <a:ext cx="992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CRMP1</a:t>
              </a:r>
              <a:endParaRPr lang="de-DE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6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Exercise 1/2. Search for a </a:t>
            </a:r>
            <a:r>
              <a:rPr lang="en-US" sz="2800" dirty="0" err="1" smtClean="0">
                <a:solidFill>
                  <a:srgbClr val="000000"/>
                </a:solidFill>
                <a:latin typeface="Verdana" pitchFamily="34" charset="0"/>
              </a:rPr>
              <a:t>polyQ</a:t>
            </a:r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 insertion in the MR family</a:t>
            </a:r>
            <a:endParaRPr lang="en-US" sz="28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81000" y="1905000"/>
            <a:ext cx="81534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000000"/>
                </a:solidFill>
                <a:latin typeface="Verdana" pitchFamily="34" charset="0"/>
              </a:rPr>
              <a:t>Open in </a:t>
            </a:r>
            <a:r>
              <a:rPr lang="en-US" sz="2800" b="0" dirty="0" err="1" smtClean="0">
                <a:solidFill>
                  <a:srgbClr val="000000"/>
                </a:solidFill>
                <a:latin typeface="Verdana" pitchFamily="34" charset="0"/>
              </a:rPr>
              <a:t>jalview</a:t>
            </a:r>
            <a:r>
              <a:rPr lang="en-US" sz="2800" b="0" dirty="0" smtClean="0">
                <a:solidFill>
                  <a:srgbClr val="000000"/>
                </a:solidFill>
                <a:latin typeface="Verdana" pitchFamily="34" charset="0"/>
              </a:rPr>
              <a:t> the alignment of the mineralocorticoid receptor: MR1_fasta.txt</a:t>
            </a:r>
          </a:p>
          <a:p>
            <a:pPr algn="l">
              <a:buFont typeface="Arial" pitchFamily="34" charset="0"/>
              <a:buChar char="•"/>
            </a:pPr>
            <a:endParaRPr lang="en-US" sz="28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000000"/>
                </a:solidFill>
                <a:latin typeface="Verdana" pitchFamily="34" charset="0"/>
              </a:rPr>
              <a:t>Find a </a:t>
            </a:r>
            <a:r>
              <a:rPr lang="en-US" sz="2800" b="0" dirty="0" err="1" smtClean="0">
                <a:solidFill>
                  <a:srgbClr val="000000"/>
                </a:solidFill>
                <a:latin typeface="Verdana" pitchFamily="34" charset="0"/>
              </a:rPr>
              <a:t>polyQ</a:t>
            </a:r>
            <a:r>
              <a:rPr lang="en-US" sz="2800" b="0" dirty="0" smtClean="0">
                <a:solidFill>
                  <a:srgbClr val="000000"/>
                </a:solidFill>
                <a:latin typeface="Verdana" pitchFamily="34" charset="0"/>
              </a:rPr>
              <a:t> insertion. </a:t>
            </a:r>
          </a:p>
          <a:p>
            <a:pPr algn="l">
              <a:buFont typeface="Arial" pitchFamily="34" charset="0"/>
              <a:buChar char="•"/>
            </a:pPr>
            <a:endParaRPr lang="en-US" sz="28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/>
            <a:r>
              <a:rPr lang="en-US" sz="2800" b="0" dirty="0" smtClean="0">
                <a:solidFill>
                  <a:srgbClr val="0070C0"/>
                </a:solidFill>
                <a:latin typeface="Verdana" pitchFamily="34" charset="0"/>
              </a:rPr>
              <a:t>Do you see any other biased region nearby?</a:t>
            </a:r>
          </a:p>
          <a:p>
            <a:pPr algn="l"/>
            <a:endParaRPr lang="en-US" sz="2800" b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5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smtClean="0"/>
              <a:t>Clustering </a:t>
            </a:r>
            <a:r>
              <a:rPr lang="de-DE" dirty="0" err="1" smtClean="0"/>
              <a:t>proteins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334136" y="367099"/>
            <a:ext cx="1666888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42653" y="1236827"/>
            <a:ext cx="2934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FastaHerder2</a:t>
            </a:r>
            <a:endParaRPr lang="en-US" sz="32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62400" y="6096000"/>
            <a:ext cx="51816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Mier and Andrade-Navarro (2016)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J. Comp. Biol.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24" y="386358"/>
            <a:ext cx="895238" cy="11428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934" y="2362200"/>
            <a:ext cx="2263336" cy="26215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270" y="2389146"/>
            <a:ext cx="2248095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099"/>
            <a:ext cx="8070279" cy="5723116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smtClean="0"/>
              <a:t>Clustering </a:t>
            </a:r>
            <a:r>
              <a:rPr lang="de-DE" dirty="0" err="1" smtClean="0"/>
              <a:t>proteins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334136" y="367099"/>
            <a:ext cx="1666888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62400" y="6096000"/>
            <a:ext cx="51816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Mier and Andrade-Navarro (2016)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J. Comp. Biol.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24" y="386358"/>
            <a:ext cx="895238" cy="1142857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063319" y="4936479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E</a:t>
            </a:r>
            <a:r>
              <a:rPr lang="en-US" sz="2800" i="1" dirty="0" smtClean="0"/>
              <a:t>scherichia</a:t>
            </a:r>
            <a:endParaRPr lang="de-DE" sz="2800" i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935190" y="2722220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polyQ</a:t>
            </a:r>
            <a:endParaRPr lang="de-DE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1" y="1145431"/>
            <a:ext cx="3827942" cy="3775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60291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9" y="1596056"/>
            <a:ext cx="8440698" cy="450657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err="1" smtClean="0"/>
              <a:t>Context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polyX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334136" y="367099"/>
            <a:ext cx="1666888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29400" y="6096000"/>
            <a:ext cx="25146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Mier 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revision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24" y="386358"/>
            <a:ext cx="895238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32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err="1" smtClean="0"/>
              <a:t>Context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polyX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334136" y="367099"/>
            <a:ext cx="1666888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29400" y="6096000"/>
            <a:ext cx="25146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Mier 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revision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24" y="386358"/>
            <a:ext cx="895238" cy="114285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5894"/>
            <a:ext cx="5188680" cy="4394447"/>
          </a:xfrm>
          <a:prstGeom prst="rect">
            <a:avLst/>
          </a:prstGeom>
        </p:spPr>
      </p:pic>
      <p:grpSp>
        <p:nvGrpSpPr>
          <p:cNvPr id="9" name="Gruppieren 8"/>
          <p:cNvGrpSpPr/>
          <p:nvPr/>
        </p:nvGrpSpPr>
        <p:grpSpPr>
          <a:xfrm>
            <a:off x="292049" y="4017439"/>
            <a:ext cx="6803581" cy="2006288"/>
            <a:chOff x="610338" y="3710866"/>
            <a:chExt cx="6803581" cy="2006288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3851429" y="3710866"/>
              <a:ext cx="773836" cy="693198"/>
              <a:chOff x="3851429" y="3710866"/>
              <a:chExt cx="773836" cy="693198"/>
            </a:xfrm>
          </p:grpSpPr>
          <p:sp>
            <p:nvSpPr>
              <p:cNvPr id="16" name="Rechteck 15"/>
              <p:cNvSpPr/>
              <p:nvPr/>
            </p:nvSpPr>
            <p:spPr>
              <a:xfrm>
                <a:off x="4249444" y="3710866"/>
                <a:ext cx="375821" cy="34548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Rechteck 16"/>
              <p:cNvSpPr/>
              <p:nvPr/>
            </p:nvSpPr>
            <p:spPr>
              <a:xfrm>
                <a:off x="3851429" y="4058575"/>
                <a:ext cx="375821" cy="34548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" name="Textfeld 14"/>
            <p:cNvSpPr txBox="1"/>
            <p:nvPr/>
          </p:nvSpPr>
          <p:spPr>
            <a:xfrm>
              <a:off x="610338" y="5193934"/>
              <a:ext cx="6803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err="1" smtClean="0">
                  <a:solidFill>
                    <a:srgbClr val="006AB3"/>
                  </a:solidFill>
                </a:rPr>
                <a:t>polyQ</a:t>
              </a:r>
              <a:r>
                <a:rPr lang="en-GB" sz="2800" dirty="0" smtClean="0">
                  <a:solidFill>
                    <a:srgbClr val="006AB3"/>
                  </a:solidFill>
                </a:rPr>
                <a:t> followed by </a:t>
              </a:r>
              <a:r>
                <a:rPr lang="en-GB" sz="2800" dirty="0" err="1" smtClean="0">
                  <a:solidFill>
                    <a:srgbClr val="006AB3"/>
                  </a:solidFill>
                </a:rPr>
                <a:t>polyP</a:t>
              </a:r>
              <a:r>
                <a:rPr lang="en-GB" sz="2800" dirty="0" smtClean="0">
                  <a:solidFill>
                    <a:srgbClr val="006AB3"/>
                  </a:solidFill>
                </a:rPr>
                <a:t> dependency</a:t>
              </a: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782296" y="1818121"/>
            <a:ext cx="2596850" cy="3285482"/>
            <a:chOff x="6260086" y="1225606"/>
            <a:chExt cx="2596850" cy="3285482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0086" y="1875189"/>
              <a:ext cx="2596850" cy="2635899"/>
            </a:xfrm>
            <a:prstGeom prst="rect">
              <a:avLst/>
            </a:prstGeom>
          </p:spPr>
        </p:pic>
        <p:pic>
          <p:nvPicPr>
            <p:cNvPr id="20" name="Picture 2" descr="http://www.deluxevectors.com/images/vector_images/thumb/animals-baby-computer-mouse-black-simple-outline-white-cartoon-cute-cartoons-animal-rodent-mic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6507" y="1386158"/>
              <a:ext cx="525335" cy="659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s://s-media-cache-ak0.pinimg.com/736x/da/9e/96/da9e96136c2ec087e10bfd32f615f095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10022" y="1225606"/>
              <a:ext cx="324287" cy="81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48040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533398" y="267614"/>
            <a:ext cx="3733801" cy="2807733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96214"/>
            <a:ext cx="3276600" cy="24969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990600" y="2706014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polyQ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05000" y="2706014"/>
            <a:ext cx="5950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TFs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14600" y="2706014"/>
            <a:ext cx="671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long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90600" y="324248"/>
            <a:ext cx="9412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human</a:t>
            </a:r>
            <a:endParaRPr lang="en-US" dirty="0"/>
          </a:p>
        </p:txBody>
      </p:sp>
      <p:sp>
        <p:nvSpPr>
          <p:cNvPr id="39" name="TextBox 24"/>
          <p:cNvSpPr txBox="1"/>
          <p:nvPr/>
        </p:nvSpPr>
        <p:spPr>
          <a:xfrm>
            <a:off x="3200400" y="2706014"/>
            <a:ext cx="1066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non polyQ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70246" y="15528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partners</a:t>
            </a:r>
            <a:endParaRPr lang="en-US" dirty="0"/>
          </a:p>
        </p:txBody>
      </p:sp>
      <p:grpSp>
        <p:nvGrpSpPr>
          <p:cNvPr id="4" name="Group 42"/>
          <p:cNvGrpSpPr/>
          <p:nvPr/>
        </p:nvGrpSpPr>
        <p:grpSpPr>
          <a:xfrm>
            <a:off x="1890369" y="884530"/>
            <a:ext cx="1360018" cy="2429256"/>
            <a:chOff x="1890369" y="884530"/>
            <a:chExt cx="1360018" cy="2429256"/>
          </a:xfrm>
        </p:grpSpPr>
        <p:sp>
          <p:nvSpPr>
            <p:cNvPr id="41" name="Rectangle 40"/>
            <p:cNvSpPr/>
            <p:nvPr/>
          </p:nvSpPr>
          <p:spPr bwMode="auto">
            <a:xfrm>
              <a:off x="1890369" y="884530"/>
              <a:ext cx="1295400" cy="17526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954987" y="2741372"/>
              <a:ext cx="1295400" cy="572414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rot="16200000">
            <a:off x="-212318" y="1488152"/>
            <a:ext cx="22300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1000" smtClean="0"/>
              <a:t>1         5  10      50  100   500  1000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465644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err="1" smtClean="0"/>
              <a:t>Context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polyX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334136" y="367099"/>
            <a:ext cx="1666888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29400" y="6096000"/>
            <a:ext cx="25146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Mier 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revision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24" y="386358"/>
            <a:ext cx="895238" cy="114285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5894"/>
            <a:ext cx="5188680" cy="4394447"/>
          </a:xfrm>
          <a:prstGeom prst="rect">
            <a:avLst/>
          </a:prstGeom>
        </p:spPr>
      </p:pic>
      <p:grpSp>
        <p:nvGrpSpPr>
          <p:cNvPr id="18" name="Gruppieren 17"/>
          <p:cNvGrpSpPr/>
          <p:nvPr/>
        </p:nvGrpSpPr>
        <p:grpSpPr>
          <a:xfrm>
            <a:off x="5782296" y="1818121"/>
            <a:ext cx="2596850" cy="3285482"/>
            <a:chOff x="6260086" y="1225606"/>
            <a:chExt cx="2596850" cy="3285482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0086" y="1875189"/>
              <a:ext cx="2596850" cy="2635899"/>
            </a:xfrm>
            <a:prstGeom prst="rect">
              <a:avLst/>
            </a:prstGeom>
          </p:spPr>
        </p:pic>
        <p:pic>
          <p:nvPicPr>
            <p:cNvPr id="20" name="Picture 2" descr="http://www.deluxevectors.com/images/vector_images/thumb/animals-baby-computer-mouse-black-simple-outline-white-cartoon-cute-cartoons-animal-rodent-mic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6507" y="1386158"/>
              <a:ext cx="525335" cy="659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s://s-media-cache-ak0.pinimg.com/736x/da/9e/96/da9e96136c2ec087e10bfd32f615f095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10022" y="1225606"/>
              <a:ext cx="324287" cy="81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pieren 22"/>
          <p:cNvGrpSpPr/>
          <p:nvPr/>
        </p:nvGrpSpPr>
        <p:grpSpPr>
          <a:xfrm>
            <a:off x="489275" y="4734324"/>
            <a:ext cx="6803581" cy="1292551"/>
            <a:chOff x="780823" y="4416271"/>
            <a:chExt cx="6803581" cy="1292551"/>
          </a:xfrm>
        </p:grpSpPr>
        <p:grpSp>
          <p:nvGrpSpPr>
            <p:cNvPr id="24" name="Gruppieren 23"/>
            <p:cNvGrpSpPr/>
            <p:nvPr/>
          </p:nvGrpSpPr>
          <p:grpSpPr>
            <a:xfrm>
              <a:off x="4687410" y="4416271"/>
              <a:ext cx="585927" cy="710953"/>
              <a:chOff x="4687410" y="4416271"/>
              <a:chExt cx="585927" cy="710953"/>
            </a:xfrm>
          </p:grpSpPr>
          <p:sp>
            <p:nvSpPr>
              <p:cNvPr id="26" name="Rechteck 25"/>
              <p:cNvSpPr/>
              <p:nvPr/>
            </p:nvSpPr>
            <p:spPr>
              <a:xfrm>
                <a:off x="5066931" y="4416271"/>
                <a:ext cx="206406" cy="34548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Rechteck 26"/>
              <p:cNvSpPr/>
              <p:nvPr/>
            </p:nvSpPr>
            <p:spPr>
              <a:xfrm>
                <a:off x="4687410" y="4781735"/>
                <a:ext cx="188650" cy="34548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/>
          </p:nvSpPr>
          <p:spPr>
            <a:xfrm>
              <a:off x="780823" y="5185602"/>
              <a:ext cx="6803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006AB3"/>
                  </a:solidFill>
                </a:rPr>
                <a:t>Species specific differences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855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err="1" smtClean="0"/>
              <a:t>Composition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linkers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7053256" y="457200"/>
            <a:ext cx="16668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Daniel Br</a:t>
            </a:r>
            <a:r>
              <a:rPr lang="de-DE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üne</a:t>
            </a:r>
            <a:endParaRPr lang="de-DE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1675" y="6096000"/>
            <a:ext cx="3362325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de-DE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üne</a:t>
            </a:r>
            <a:r>
              <a:rPr lang="de-DE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preparation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798339" y="3257144"/>
            <a:ext cx="7543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447800" y="3022460"/>
            <a:ext cx="1519438" cy="8382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860548" y="3022460"/>
            <a:ext cx="990600" cy="838200"/>
          </a:xfrm>
          <a:prstGeom prst="rect">
            <a:avLst/>
          </a:prstGeom>
          <a:solidFill>
            <a:srgbClr val="00CC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491102" y="3022460"/>
            <a:ext cx="542908" cy="8382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6916197" y="3032116"/>
            <a:ext cx="990600" cy="838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2978656" y="3251060"/>
            <a:ext cx="3949561" cy="390656"/>
            <a:chOff x="2978656" y="3251060"/>
            <a:chExt cx="3949561" cy="390656"/>
          </a:xfrm>
        </p:grpSpPr>
        <p:sp>
          <p:nvSpPr>
            <p:cNvPr id="19" name="Rechteck 18"/>
            <p:cNvSpPr/>
            <p:nvPr/>
          </p:nvSpPr>
          <p:spPr bwMode="auto">
            <a:xfrm>
              <a:off x="2978656" y="3251060"/>
              <a:ext cx="881054" cy="381000"/>
            </a:xfrm>
            <a:prstGeom prst="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4872073" y="3253572"/>
              <a:ext cx="597563" cy="381000"/>
            </a:xfrm>
            <a:prstGeom prst="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034010" y="3260716"/>
              <a:ext cx="894207" cy="381000"/>
            </a:xfrm>
            <a:prstGeom prst="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910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56" y="954556"/>
            <a:ext cx="6553200" cy="5859547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err="1" smtClean="0"/>
              <a:t>Composition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linkers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7053256" y="457200"/>
            <a:ext cx="16668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Daniel Br</a:t>
            </a:r>
            <a:r>
              <a:rPr lang="de-DE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üne</a:t>
            </a:r>
            <a:endParaRPr lang="de-DE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1675" y="6096000"/>
            <a:ext cx="3362325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de-DE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üne</a:t>
            </a:r>
            <a:r>
              <a:rPr lang="de-DE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preparation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053256" y="1752600"/>
            <a:ext cx="1776432" cy="14795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38 species: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 Bacteria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 Archaea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 </a:t>
            </a:r>
            <a:r>
              <a:rPr lang="en-US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Eukaryota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76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err="1" smtClean="0"/>
              <a:t>Composition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linkers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7053256" y="457200"/>
            <a:ext cx="16668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Daniel Br</a:t>
            </a:r>
            <a:r>
              <a:rPr lang="de-DE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üne</a:t>
            </a:r>
            <a:endParaRPr lang="de-DE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1675" y="6096000"/>
            <a:ext cx="3362325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</a:t>
            </a:r>
            <a:r>
              <a:rPr lang="de-DE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üne</a:t>
            </a:r>
            <a:r>
              <a:rPr lang="de-DE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preparation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798339" y="3257144"/>
            <a:ext cx="7543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hteck 3"/>
          <p:cNvSpPr/>
          <p:nvPr/>
        </p:nvSpPr>
        <p:spPr bwMode="auto">
          <a:xfrm>
            <a:off x="1447800" y="3022460"/>
            <a:ext cx="1519438" cy="8382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3860548" y="3022460"/>
            <a:ext cx="990600" cy="838200"/>
          </a:xfrm>
          <a:prstGeom prst="rect">
            <a:avLst/>
          </a:prstGeom>
          <a:solidFill>
            <a:srgbClr val="00CC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5491102" y="3022460"/>
            <a:ext cx="542908" cy="8382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6916197" y="3032116"/>
            <a:ext cx="990600" cy="838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4872073" y="3253572"/>
            <a:ext cx="2056144" cy="388144"/>
            <a:chOff x="4872073" y="3253572"/>
            <a:chExt cx="2056144" cy="388144"/>
          </a:xfrm>
        </p:grpSpPr>
        <p:sp>
          <p:nvSpPr>
            <p:cNvPr id="20" name="Rechteck 19"/>
            <p:cNvSpPr/>
            <p:nvPr/>
          </p:nvSpPr>
          <p:spPr bwMode="auto">
            <a:xfrm>
              <a:off x="4872073" y="3253572"/>
              <a:ext cx="597563" cy="381000"/>
            </a:xfrm>
            <a:prstGeom prst="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034010" y="3260716"/>
              <a:ext cx="894207" cy="381000"/>
            </a:xfrm>
            <a:prstGeom prst="rect">
              <a:avLst/>
            </a:prstGeom>
            <a:solidFill>
              <a:schemeClr val="accent4">
                <a:lumMod val="85000"/>
                <a:lumOff val="1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5134625" y="1981788"/>
            <a:ext cx="1255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DNA binding domain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7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smtClean="0"/>
              <a:t>3D </a:t>
            </a:r>
            <a:r>
              <a:rPr lang="de-DE" dirty="0" err="1"/>
              <a:t>c</a:t>
            </a:r>
            <a:r>
              <a:rPr lang="de-DE" dirty="0" err="1" smtClean="0"/>
              <a:t>ontext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polyQ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215056" y="361544"/>
            <a:ext cx="2700344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Franziska Totzeck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6096000"/>
            <a:ext cx="25908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Totzek</a:t>
            </a:r>
            <a:r>
              <a:rPr lang="de-DE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Submitted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1162707" y="3297547"/>
            <a:ext cx="5867400" cy="381000"/>
            <a:chOff x="1447800" y="1828800"/>
            <a:chExt cx="5867400" cy="381000"/>
          </a:xfrm>
        </p:grpSpPr>
        <p:sp>
          <p:nvSpPr>
            <p:cNvPr id="6" name="Rechteck 5"/>
            <p:cNvSpPr/>
            <p:nvPr/>
          </p:nvSpPr>
          <p:spPr bwMode="auto">
            <a:xfrm>
              <a:off x="1447800" y="1828800"/>
              <a:ext cx="58674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2286000" y="1828800"/>
              <a:ext cx="1447800" cy="381000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polyQ</a:t>
              </a:r>
              <a:endPara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7276052" y="3134104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3D</a:t>
            </a:r>
            <a:endParaRPr lang="de-DE" sz="4000" dirty="0"/>
          </a:p>
        </p:txBody>
      </p:sp>
      <p:grpSp>
        <p:nvGrpSpPr>
          <p:cNvPr id="26" name="Gruppieren 25"/>
          <p:cNvGrpSpPr/>
          <p:nvPr/>
        </p:nvGrpSpPr>
        <p:grpSpPr>
          <a:xfrm>
            <a:off x="1217135" y="3657600"/>
            <a:ext cx="6899212" cy="1015737"/>
            <a:chOff x="1217135" y="3657600"/>
            <a:chExt cx="6899212" cy="1015737"/>
          </a:xfrm>
        </p:grpSpPr>
        <p:grpSp>
          <p:nvGrpSpPr>
            <p:cNvPr id="25" name="Gruppieren 24"/>
            <p:cNvGrpSpPr/>
            <p:nvPr/>
          </p:nvGrpSpPr>
          <p:grpSpPr>
            <a:xfrm>
              <a:off x="1217135" y="3657600"/>
              <a:ext cx="4997921" cy="840503"/>
              <a:chOff x="1217135" y="3657600"/>
              <a:chExt cx="4997921" cy="840503"/>
            </a:xfrm>
          </p:grpSpPr>
          <p:grpSp>
            <p:nvGrpSpPr>
              <p:cNvPr id="12" name="Gruppieren 11"/>
              <p:cNvGrpSpPr/>
              <p:nvPr/>
            </p:nvGrpSpPr>
            <p:grpSpPr>
              <a:xfrm>
                <a:off x="1217135" y="4117103"/>
                <a:ext cx="4997921" cy="381000"/>
                <a:chOff x="1217135" y="4117103"/>
                <a:chExt cx="4997921" cy="381000"/>
              </a:xfrm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1217135" y="4117103"/>
                  <a:ext cx="4997921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1" name="Gerader Verbinder 10"/>
                <p:cNvCxnSpPr/>
                <p:nvPr/>
              </p:nvCxnSpPr>
              <p:spPr bwMode="auto">
                <a:xfrm flipV="1">
                  <a:off x="2819400" y="4138050"/>
                  <a:ext cx="0" cy="360053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9" name="Pfeil nach unten 8"/>
              <p:cNvSpPr/>
              <p:nvPr/>
            </p:nvSpPr>
            <p:spPr bwMode="auto">
              <a:xfrm>
                <a:off x="2667000" y="3657600"/>
                <a:ext cx="304800" cy="533400"/>
              </a:xfrm>
              <a:prstGeom prst="downArrow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4" name="Textfeld 23"/>
            <p:cNvSpPr txBox="1"/>
            <p:nvPr/>
          </p:nvSpPr>
          <p:spPr>
            <a:xfrm>
              <a:off x="7276052" y="3965451"/>
              <a:ext cx="840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3D</a:t>
              </a:r>
              <a:endParaRPr lang="de-DE" sz="4000" dirty="0"/>
            </a:p>
          </p:txBody>
        </p:sp>
      </p:grpSp>
      <p:pic>
        <p:nvPicPr>
          <p:cNvPr id="4098" name="Picture 2" descr="http://images.all-free-download.com/images/graphiclarge/not_ok_mark_clip_art_90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43" y="3155470"/>
            <a:ext cx="631111" cy="6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Checkmark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754" y="3809466"/>
            <a:ext cx="1004105" cy="89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74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smtClean="0"/>
              <a:t>3D </a:t>
            </a:r>
            <a:r>
              <a:rPr lang="de-DE" dirty="0" err="1"/>
              <a:t>c</a:t>
            </a:r>
            <a:r>
              <a:rPr lang="de-DE" dirty="0" err="1" smtClean="0"/>
              <a:t>ontext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polyQ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215056" y="361544"/>
            <a:ext cx="2700344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Franziska Totzeck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6096000"/>
            <a:ext cx="25908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Totzek</a:t>
            </a:r>
            <a:r>
              <a:rPr lang="de-DE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Submitted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61" y="2276059"/>
            <a:ext cx="2827265" cy="290347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311583"/>
            <a:ext cx="2812024" cy="28653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080" y="1856187"/>
            <a:ext cx="670618" cy="4419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1577961" y="2276059"/>
            <a:ext cx="203119" cy="2804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4495800" y="2298185"/>
            <a:ext cx="228600" cy="27826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417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smtClean="0"/>
              <a:t>3D </a:t>
            </a:r>
            <a:r>
              <a:rPr lang="de-DE" dirty="0" err="1"/>
              <a:t>c</a:t>
            </a:r>
            <a:r>
              <a:rPr lang="de-DE" dirty="0" err="1" smtClean="0"/>
              <a:t>ontext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polyQ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215056" y="361544"/>
            <a:ext cx="2700344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Franziska Totzeck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6096000"/>
            <a:ext cx="25908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Totzek</a:t>
            </a:r>
            <a:r>
              <a:rPr lang="de-DE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Submitted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80" y="1856187"/>
            <a:ext cx="670618" cy="441998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1638573" y="2411240"/>
            <a:ext cx="2843508" cy="2949196"/>
            <a:chOff x="1849588" y="2411240"/>
            <a:chExt cx="2843508" cy="294919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6796" y="2411240"/>
              <a:ext cx="2766300" cy="2949196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 bwMode="auto">
            <a:xfrm>
              <a:off x="1849588" y="2413671"/>
              <a:ext cx="203119" cy="28040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482081" y="2411240"/>
            <a:ext cx="2805224" cy="2872989"/>
            <a:chOff x="4693096" y="2411240"/>
            <a:chExt cx="2805224" cy="2872989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2411240"/>
              <a:ext cx="2773920" cy="2872989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 bwMode="auto">
            <a:xfrm>
              <a:off x="4693096" y="2411240"/>
              <a:ext cx="228600" cy="278262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6620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smtClean="0"/>
              <a:t>3D </a:t>
            </a:r>
            <a:r>
              <a:rPr lang="de-DE" dirty="0" err="1"/>
              <a:t>c</a:t>
            </a:r>
            <a:r>
              <a:rPr lang="de-DE" dirty="0" err="1" smtClean="0"/>
              <a:t>ontext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polyQ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215056" y="361544"/>
            <a:ext cx="2700344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Franziska Totzeck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6096000"/>
            <a:ext cx="25908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Totzek</a:t>
            </a:r>
            <a:r>
              <a:rPr lang="de-DE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Submitted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80" y="1856187"/>
            <a:ext cx="670618" cy="44199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80" y="2308233"/>
            <a:ext cx="2758679" cy="285012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832" y="2331095"/>
            <a:ext cx="2781541" cy="2827265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 bwMode="auto">
          <a:xfrm>
            <a:off x="4495800" y="2298185"/>
            <a:ext cx="228600" cy="27826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1769527" y="2298185"/>
            <a:ext cx="228600" cy="27826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678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1371600"/>
            <a:ext cx="9144000" cy="54864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228600" y="0"/>
            <a:ext cx="6162692" cy="1371600"/>
          </a:xfrm>
        </p:spPr>
        <p:txBody>
          <a:bodyPr/>
          <a:lstStyle/>
          <a:p>
            <a:r>
              <a:rPr lang="de-DE" dirty="0" smtClean="0"/>
              <a:t>3D </a:t>
            </a:r>
            <a:r>
              <a:rPr lang="de-DE" dirty="0" err="1"/>
              <a:t>c</a:t>
            </a:r>
            <a:r>
              <a:rPr lang="de-DE" dirty="0" err="1" smtClean="0"/>
              <a:t>ontext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polyQ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215056" y="361544"/>
            <a:ext cx="2700344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Franziska Totzeck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Pablo Mier</a:t>
            </a:r>
            <a:endParaRPr lang="en-GB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3" y="1633537"/>
            <a:ext cx="6848475" cy="49625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53200" y="6096000"/>
            <a:ext cx="2590800" cy="33855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Totzek</a:t>
            </a:r>
            <a:r>
              <a:rPr lang="de-DE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_tradnl" sz="16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 al. </a:t>
            </a:r>
            <a:r>
              <a:rPr lang="es-ES_tradnl" sz="1600" b="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Submitted</a:t>
            </a:r>
            <a:endParaRPr lang="en-US" sz="1600" b="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53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2"/>
          <p:cNvSpPr>
            <a:spLocks noGrp="1"/>
          </p:cNvSpPr>
          <p:nvPr>
            <p:ph type="title"/>
          </p:nvPr>
        </p:nvSpPr>
        <p:spPr>
          <a:xfrm>
            <a:off x="185720" y="-5024"/>
            <a:ext cx="6162692" cy="1371600"/>
          </a:xfrm>
        </p:spPr>
        <p:txBody>
          <a:bodyPr/>
          <a:lstStyle/>
          <a:p>
            <a:r>
              <a:rPr lang="de-DE" dirty="0" smtClean="0"/>
              <a:t>polyQ </a:t>
            </a:r>
            <a:r>
              <a:rPr lang="de-DE" dirty="0" err="1" smtClean="0"/>
              <a:t>variability</a:t>
            </a:r>
            <a:endParaRPr lang="de-DE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215056" y="361544"/>
            <a:ext cx="2700344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Felix Korda</a:t>
            </a:r>
          </a:p>
          <a:p>
            <a:pPr algn="r" defTabSz="449263"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(Joachim Burger)</a:t>
            </a:r>
            <a:endParaRPr lang="de-DE" b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9273"/>
            <a:ext cx="4584589" cy="434682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5" y="1385835"/>
            <a:ext cx="1210833" cy="1194074"/>
          </a:xfrm>
          <a:prstGeom prst="rect">
            <a:avLst/>
          </a:prstGeom>
        </p:spPr>
      </p:pic>
      <p:pic>
        <p:nvPicPr>
          <p:cNvPr id="3076" name="Picture 4" descr="https://c2.staticflickr.com/4/3650/3575735482_b1ab9069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9" y="2728965"/>
            <a:ext cx="1130970" cy="112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zbrushcentral.com/attachment.php?attachmentid=2418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9" y="4002686"/>
            <a:ext cx="1151126" cy="115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4.files.biography.com/image/upload/c_fit,cs_srgb,dpr_1.0,h_1200,q_80,w_1200/MTE5NDg0MDU0OTM4NjE3MzU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149067" cy="114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91467"/>
            <a:ext cx="5791200" cy="4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766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533398" y="267614"/>
            <a:ext cx="3733801" cy="2807733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96214"/>
            <a:ext cx="3276600" cy="24969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990600" y="2706014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polyQ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05000" y="2706014"/>
            <a:ext cx="5950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TFs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14600" y="2706014"/>
            <a:ext cx="671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long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90600" y="324248"/>
            <a:ext cx="9412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human</a:t>
            </a:r>
            <a:endParaRPr lang="en-US" dirty="0"/>
          </a:p>
        </p:txBody>
      </p:sp>
      <p:sp>
        <p:nvSpPr>
          <p:cNvPr id="39" name="TextBox 24"/>
          <p:cNvSpPr txBox="1"/>
          <p:nvPr/>
        </p:nvSpPr>
        <p:spPr>
          <a:xfrm>
            <a:off x="3200400" y="2706014"/>
            <a:ext cx="1066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non polyQ</a:t>
            </a:r>
            <a:endParaRPr lang="en-US" dirty="0"/>
          </a:p>
        </p:txBody>
      </p:sp>
      <p:sp>
        <p:nvSpPr>
          <p:cNvPr id="41" name="TextBox 39"/>
          <p:cNvSpPr txBox="1"/>
          <p:nvPr/>
        </p:nvSpPr>
        <p:spPr>
          <a:xfrm rot="16200000">
            <a:off x="70246" y="15528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partners</a:t>
            </a:r>
            <a:endParaRPr lang="en-US" dirty="0"/>
          </a:p>
        </p:txBody>
      </p:sp>
      <p:sp>
        <p:nvSpPr>
          <p:cNvPr id="42" name="TextBox 12"/>
          <p:cNvSpPr txBox="1"/>
          <p:nvPr/>
        </p:nvSpPr>
        <p:spPr>
          <a:xfrm rot="16200000">
            <a:off x="-212318" y="1488152"/>
            <a:ext cx="22300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1000" dirty="0" smtClean="0"/>
              <a:t>1         5  10      50  100   500  1000</a:t>
            </a:r>
            <a:endParaRPr lang="en-US" sz="10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4089030" y="267615"/>
            <a:ext cx="3554506" cy="3084730"/>
            <a:chOff x="4089030" y="267615"/>
            <a:chExt cx="3554506" cy="3084730"/>
          </a:xfrm>
        </p:grpSpPr>
        <p:grpSp>
          <p:nvGrpSpPr>
            <p:cNvPr id="13" name="Group 29"/>
            <p:cNvGrpSpPr/>
            <p:nvPr/>
          </p:nvGrpSpPr>
          <p:grpSpPr>
            <a:xfrm>
              <a:off x="4114800" y="267615"/>
              <a:ext cx="3528736" cy="3084730"/>
              <a:chOff x="4114800" y="838201"/>
              <a:chExt cx="3528736" cy="3084730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4205218" y="838201"/>
                <a:ext cx="3438318" cy="280773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4" name="Group 25"/>
              <p:cNvGrpSpPr/>
              <p:nvPr/>
            </p:nvGrpSpPr>
            <p:grpSpPr>
              <a:xfrm>
                <a:off x="4114800" y="894834"/>
                <a:ext cx="3429000" cy="3028097"/>
                <a:chOff x="4114800" y="894834"/>
                <a:chExt cx="3429000" cy="3028097"/>
              </a:xfrm>
            </p:grpSpPr>
            <p:pic>
              <p:nvPicPr>
                <p:cNvPr id="33" name="Picture 3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114800" y="1066800"/>
                  <a:ext cx="3276600" cy="2496970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4267200" y="3276600"/>
                  <a:ext cx="83869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polyQ</a:t>
                  </a:r>
                  <a:endParaRPr lang="en-US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6477000" y="3276600"/>
                  <a:ext cx="1066800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/>
                    <a:t>non polyQ</a:t>
                  </a:r>
                  <a:endParaRPr lang="en-US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5181600" y="3276600"/>
                  <a:ext cx="59503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TFs</a:t>
                  </a:r>
                  <a:endParaRPr lang="en-US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5791200" y="3276600"/>
                  <a:ext cx="6719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long</a:t>
                  </a:r>
                  <a:endParaRPr lang="en-US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6575361" y="894834"/>
                  <a:ext cx="67621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dirty="0" smtClean="0"/>
                    <a:t>yeast</a:t>
                  </a:r>
                  <a:endParaRPr lang="en-US" dirty="0"/>
                </a:p>
              </p:txBody>
            </p:sp>
          </p:grpSp>
        </p:grpSp>
        <p:sp>
          <p:nvSpPr>
            <p:cNvPr id="43" name="TextBox 12"/>
            <p:cNvSpPr txBox="1"/>
            <p:nvPr/>
          </p:nvSpPr>
          <p:spPr>
            <a:xfrm rot="16200000">
              <a:off x="3097092" y="1500853"/>
              <a:ext cx="2230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sz="1000" smtClean="0"/>
                <a:t>1         5  10      50  100   500  1000</a:t>
              </a:r>
              <a:endParaRPr lang="en-US" sz="100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506625" y="3231259"/>
            <a:ext cx="6916239" cy="3014973"/>
            <a:chOff x="503903" y="3156772"/>
            <a:chExt cx="6916239" cy="3014973"/>
          </a:xfrm>
        </p:grpSpPr>
        <p:sp>
          <p:nvSpPr>
            <p:cNvPr id="9" name="Textfeld 24"/>
            <p:cNvSpPr txBox="1"/>
            <p:nvPr/>
          </p:nvSpPr>
          <p:spPr>
            <a:xfrm>
              <a:off x="685800" y="5757731"/>
              <a:ext cx="419100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de-DE" sz="1400" b="1" kern="1200" cap="small" dirty="0" err="1" smtClean="0">
                  <a:solidFill>
                    <a:srgbClr val="FFFFFF"/>
                  </a:solidFill>
                  <a:latin typeface="Arial" pitchFamily="-108" charset="0"/>
                  <a:ea typeface="Arial" pitchFamily="-108" charset="0"/>
                  <a:cs typeface="Arial" pitchFamily="-108" charset="0"/>
                </a:rPr>
                <a:t>Systems Biology</a:t>
              </a:r>
              <a:endParaRPr lang="de-DE" sz="1400" b="1" cap="small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33398" y="3259955"/>
              <a:ext cx="6858002" cy="291179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7" name="Group 27"/>
            <p:cNvGrpSpPr/>
            <p:nvPr/>
          </p:nvGrpSpPr>
          <p:grpSpPr>
            <a:xfrm>
              <a:off x="4114800" y="3283809"/>
              <a:ext cx="3305342" cy="2887936"/>
              <a:chOff x="4114800" y="3854395"/>
              <a:chExt cx="3305342" cy="2887936"/>
            </a:xfrm>
          </p:grpSpPr>
          <p:pic>
            <p:nvPicPr>
              <p:cNvPr id="20" name="Picture 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114800" y="3854395"/>
                <a:ext cx="3305342" cy="251852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172200" y="6096000"/>
                <a:ext cx="106680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no polyQ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495800" y="6096000"/>
                <a:ext cx="83869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polyQ</a:t>
                </a:r>
              </a:p>
              <a:p>
                <a:r>
                  <a:rPr lang="de-DE" dirty="0" smtClean="0"/>
                  <a:t>&gt;</a:t>
                </a:r>
                <a:r>
                  <a:rPr lang="en-GB" dirty="0" smtClean="0"/>
                  <a:t>14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334000" y="6096000"/>
                <a:ext cx="91440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polyQ 4-14</a:t>
                </a:r>
                <a:endParaRPr lang="en-US" dirty="0"/>
              </a:p>
            </p:txBody>
          </p:sp>
        </p:grpSp>
        <p:grpSp>
          <p:nvGrpSpPr>
            <p:cNvPr id="12" name="Group 26"/>
            <p:cNvGrpSpPr/>
            <p:nvPr/>
          </p:nvGrpSpPr>
          <p:grpSpPr>
            <a:xfrm>
              <a:off x="838200" y="3259955"/>
              <a:ext cx="3367018" cy="2911790"/>
              <a:chOff x="838200" y="3830541"/>
              <a:chExt cx="3367018" cy="2911790"/>
            </a:xfrm>
          </p:grpSpPr>
          <p:pic>
            <p:nvPicPr>
              <p:cNvPr id="16" name="Picture 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38200" y="3830541"/>
                <a:ext cx="3367018" cy="256523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17" name="TextBox 17"/>
              <p:cNvSpPr txBox="1"/>
              <p:nvPr/>
            </p:nvSpPr>
            <p:spPr>
              <a:xfrm>
                <a:off x="2971800" y="6096000"/>
                <a:ext cx="106680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no polyQ</a:t>
                </a:r>
                <a:endParaRPr lang="en-US" dirty="0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295400" y="6096000"/>
                <a:ext cx="83869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polyQ</a:t>
                </a:r>
              </a:p>
              <a:p>
                <a:r>
                  <a:rPr lang="de-DE" dirty="0" smtClean="0"/>
                  <a:t>&gt;</a:t>
                </a:r>
                <a:r>
                  <a:rPr lang="en-GB" dirty="0" smtClean="0"/>
                  <a:t>14</a:t>
                </a:r>
                <a:endParaRPr lang="en-US" dirty="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2133600" y="6096000"/>
                <a:ext cx="91440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polyQ 4-14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 rot="16200000">
              <a:off x="134571" y="43160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 smtClean="0"/>
                <a:t>partners</a:t>
              </a:r>
              <a:endParaRPr lang="en-US" dirty="0"/>
            </a:p>
          </p:txBody>
        </p:sp>
        <p:sp>
          <p:nvSpPr>
            <p:cNvPr id="44" name="TextBox 12"/>
            <p:cNvSpPr txBox="1"/>
            <p:nvPr/>
          </p:nvSpPr>
          <p:spPr>
            <a:xfrm rot="16200000">
              <a:off x="-112714" y="4340974"/>
              <a:ext cx="21242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sz="1000" dirty="0" smtClean="0"/>
                <a:t>1   2     5   10  </a:t>
              </a:r>
              <a:r>
                <a:rPr lang="en-GB" sz="1000" dirty="0"/>
                <a:t>2</a:t>
              </a:r>
              <a:r>
                <a:rPr lang="en-GB" sz="1000" dirty="0" smtClean="0"/>
                <a:t>0   50 100 200 500</a:t>
              </a:r>
              <a:endParaRPr lang="en-US" sz="1000" dirty="0"/>
            </a:p>
          </p:txBody>
        </p:sp>
        <p:sp>
          <p:nvSpPr>
            <p:cNvPr id="45" name="TextBox 12"/>
            <p:cNvSpPr txBox="1"/>
            <p:nvPr/>
          </p:nvSpPr>
          <p:spPr>
            <a:xfrm rot="16200000">
              <a:off x="3015894" y="4229909"/>
              <a:ext cx="23924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dirty="0" smtClean="0"/>
                <a:t>1         5   10  </a:t>
              </a:r>
              <a:r>
                <a:rPr lang="en-GB" sz="1000" dirty="0"/>
                <a:t> </a:t>
              </a:r>
              <a:r>
                <a:rPr lang="en-GB" sz="1000" dirty="0" smtClean="0"/>
                <a:t>  50  100  500 1000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199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2" y="838200"/>
            <a:ext cx="8305800" cy="5914044"/>
          </a:xfrm>
          <a:prstGeom prst="rect">
            <a:avLst/>
          </a:prstGeom>
        </p:spPr>
      </p:pic>
      <p:pic>
        <p:nvPicPr>
          <p:cNvPr id="1028" name="Picture 4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26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Exercise </a:t>
            </a:r>
            <a:r>
              <a:rPr lang="en-US" sz="2800" dirty="0">
                <a:solidFill>
                  <a:srgbClr val="000000"/>
                </a:solidFill>
                <a:latin typeface="Verdana" pitchFamily="34" charset="0"/>
              </a:rPr>
              <a:t>2</a:t>
            </a:r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/2. Find a 3D of a </a:t>
            </a:r>
            <a:r>
              <a:rPr lang="en-US" sz="2800" dirty="0" err="1" smtClean="0">
                <a:solidFill>
                  <a:srgbClr val="000000"/>
                </a:solidFill>
                <a:latin typeface="Verdana" pitchFamily="34" charset="0"/>
              </a:rPr>
              <a:t>polyQ</a:t>
            </a:r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 ortholog</a:t>
            </a:r>
            <a:endParaRPr lang="en-US" sz="28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57200" y="1371600"/>
            <a:ext cx="81534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Go to </a:t>
            </a:r>
            <a:r>
              <a:rPr lang="en-US" sz="2000" b="0" dirty="0">
                <a:solidFill>
                  <a:srgbClr val="000000"/>
                </a:solidFill>
                <a:latin typeface="Verdana" pitchFamily="34" charset="0"/>
              </a:rPr>
              <a:t>FASTAHERDER2: </a:t>
            </a:r>
            <a:endParaRPr lang="en-US" sz="2000" b="0" dirty="0" smtClean="0">
              <a:solidFill>
                <a:srgbClr val="000000"/>
              </a:solidFill>
              <a:latin typeface="Verdana" pitchFamily="34" charset="0"/>
            </a:endParaRPr>
          </a:p>
          <a:p>
            <a:pPr algn="l"/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http</a:t>
            </a:r>
            <a:r>
              <a:rPr lang="en-US" sz="2000" b="0" dirty="0">
                <a:solidFill>
                  <a:srgbClr val="000000"/>
                </a:solidFill>
                <a:latin typeface="Verdana" pitchFamily="34" charset="0"/>
              </a:rPr>
              <a:t>://cbdm-01.zdv.uni-mainz.de/~munoz/fh2/</a:t>
            </a:r>
            <a:endParaRPr lang="en-US" sz="2000" b="0" dirty="0" smtClean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endParaRPr lang="en-US" sz="2000" b="0" dirty="0" smtClean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Find a cluster containing </a:t>
            </a:r>
            <a:r>
              <a:rPr lang="en-US" sz="2000" b="0" dirty="0" err="1" smtClean="0">
                <a:solidFill>
                  <a:srgbClr val="000000"/>
                </a:solidFill>
                <a:latin typeface="Verdana" pitchFamily="34" charset="0"/>
              </a:rPr>
              <a:t>polyQ</a:t>
            </a: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 and a PDB using mode 4</a:t>
            </a:r>
          </a:p>
          <a:p>
            <a:pPr algn="l"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Find the structure surrounding the place of </a:t>
            </a:r>
            <a:r>
              <a:rPr lang="en-US" sz="2000" b="0" dirty="0" err="1">
                <a:solidFill>
                  <a:srgbClr val="0000FF"/>
                </a:solidFill>
                <a:latin typeface="Verdana" pitchFamily="34" charset="0"/>
              </a:rPr>
              <a:t>polyQ</a:t>
            </a: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 insertion</a:t>
            </a:r>
          </a:p>
          <a:p>
            <a:pPr algn="l"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Any problems?</a:t>
            </a:r>
          </a:p>
          <a:p>
            <a:pPr algn="l"/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7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57200" y="1371600"/>
            <a:ext cx="815340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Go to FASTAHERDER2:</a:t>
            </a:r>
          </a:p>
          <a:p>
            <a:pPr algn="l"/>
            <a:r>
              <a:rPr lang="en-US" sz="2000" b="0" dirty="0">
                <a:solidFill>
                  <a:srgbClr val="000000"/>
                </a:solidFill>
                <a:latin typeface="Verdana" pitchFamily="34" charset="0"/>
              </a:rPr>
              <a:t>http://cbdm-01.zdv.uni-mainz.de/~munoz/fh2/</a:t>
            </a:r>
            <a:endParaRPr lang="en-US" sz="2000" b="0" dirty="0" smtClean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endParaRPr lang="en-US" sz="2000" b="0" dirty="0" smtClean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Find a cluster containing </a:t>
            </a:r>
            <a:r>
              <a:rPr lang="en-US" sz="2000" b="0" dirty="0" err="1" smtClean="0">
                <a:solidFill>
                  <a:srgbClr val="000000"/>
                </a:solidFill>
                <a:latin typeface="Verdana" pitchFamily="34" charset="0"/>
              </a:rPr>
              <a:t>polyQ</a:t>
            </a: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 and a PDB using mode 4</a:t>
            </a:r>
          </a:p>
          <a:p>
            <a:pPr algn="l"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Find the structure surrounding the place of </a:t>
            </a:r>
            <a:r>
              <a:rPr lang="en-US" sz="2000" b="0" dirty="0" err="1">
                <a:solidFill>
                  <a:srgbClr val="0000FF"/>
                </a:solidFill>
                <a:latin typeface="Verdana" pitchFamily="34" charset="0"/>
              </a:rPr>
              <a:t>polyQ</a:t>
            </a: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 insertion</a:t>
            </a:r>
          </a:p>
          <a:p>
            <a:pPr algn="l"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Any problems?</a:t>
            </a:r>
          </a:p>
          <a:p>
            <a:pPr algn="l"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If yes, then use this example:</a:t>
            </a:r>
          </a:p>
          <a:p>
            <a:pPr algn="l"/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Species: “Escherichia coli”, PDB “yes”, and </a:t>
            </a:r>
            <a:r>
              <a:rPr lang="en-US" sz="2000" b="0" dirty="0" err="1" smtClean="0">
                <a:solidFill>
                  <a:srgbClr val="000000"/>
                </a:solidFill>
                <a:latin typeface="Verdana" pitchFamily="34" charset="0"/>
              </a:rPr>
              <a:t>polyQ</a:t>
            </a: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 “yes”</a:t>
            </a:r>
          </a:p>
          <a:p>
            <a:pPr algn="l"/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/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Get the E. coli sequence and the one with </a:t>
            </a:r>
            <a:r>
              <a:rPr lang="en-US" sz="2000" b="0" dirty="0" err="1" smtClean="0">
                <a:solidFill>
                  <a:srgbClr val="000000"/>
                </a:solidFill>
                <a:latin typeface="Verdana" pitchFamily="34" charset="0"/>
              </a:rPr>
              <a:t>polyQ</a:t>
            </a: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 and align them. </a:t>
            </a: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Can you see the </a:t>
            </a:r>
            <a:r>
              <a:rPr lang="en-US" sz="2000" b="0" dirty="0" err="1">
                <a:solidFill>
                  <a:srgbClr val="0000FF"/>
                </a:solidFill>
                <a:latin typeface="Verdana" pitchFamily="34" charset="0"/>
              </a:rPr>
              <a:t>polyQ</a:t>
            </a: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 insertions?</a:t>
            </a:r>
          </a:p>
          <a:p>
            <a:pPr algn="l"/>
            <a:endParaRPr lang="en-US" sz="2000" b="0" dirty="0" smtClean="0">
              <a:solidFill>
                <a:srgbClr val="0000FF"/>
              </a:solidFill>
              <a:latin typeface="Verdana" pitchFamily="34" charset="0"/>
            </a:endParaRPr>
          </a:p>
          <a:p>
            <a:pPr algn="l"/>
            <a:r>
              <a:rPr lang="en-US" sz="2000" b="0" dirty="0" smtClean="0">
                <a:solidFill>
                  <a:srgbClr val="0000FF"/>
                </a:solidFill>
                <a:latin typeface="Verdana" pitchFamily="34" charset="0"/>
              </a:rPr>
              <a:t>Compare </a:t>
            </a: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to </a:t>
            </a:r>
            <a:r>
              <a:rPr lang="en-US" sz="2000" b="0" dirty="0" smtClean="0">
                <a:solidFill>
                  <a:srgbClr val="0000FF"/>
                </a:solidFill>
                <a:latin typeface="Verdana" pitchFamily="34" charset="0"/>
              </a:rPr>
              <a:t>PDB:</a:t>
            </a:r>
            <a:r>
              <a:rPr lang="de-DE" sz="2000" b="0" dirty="0" smtClean="0">
                <a:solidFill>
                  <a:srgbClr val="0000FF"/>
                </a:solidFill>
                <a:latin typeface="Verdana" pitchFamily="34" charset="0"/>
              </a:rPr>
              <a:t>4JNF (</a:t>
            </a:r>
            <a:r>
              <a:rPr lang="de-DE" sz="2000" b="0" dirty="0" err="1" smtClean="0">
                <a:solidFill>
                  <a:srgbClr val="0000FF"/>
                </a:solidFill>
                <a:latin typeface="Verdana" pitchFamily="34" charset="0"/>
              </a:rPr>
              <a:t>from</a:t>
            </a:r>
            <a:r>
              <a:rPr lang="de-DE" sz="2000" b="0" dirty="0" smtClean="0">
                <a:solidFill>
                  <a:srgbClr val="0000FF"/>
                </a:solidFill>
                <a:latin typeface="Verdana" pitchFamily="34" charset="0"/>
              </a:rPr>
              <a:t> DNAK_ECOLI P0A6Y8)</a:t>
            </a:r>
            <a:endParaRPr lang="en-US" sz="2000" b="0" dirty="0">
              <a:solidFill>
                <a:srgbClr val="0000FF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Exercise </a:t>
            </a:r>
            <a:r>
              <a:rPr lang="en-US" sz="2800" dirty="0">
                <a:solidFill>
                  <a:srgbClr val="000000"/>
                </a:solidFill>
                <a:latin typeface="Verdana" pitchFamily="34" charset="0"/>
              </a:rPr>
              <a:t>2</a:t>
            </a:r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/2. Find a 3D of a </a:t>
            </a:r>
            <a:r>
              <a:rPr lang="en-US" sz="2800" dirty="0" err="1" smtClean="0">
                <a:solidFill>
                  <a:srgbClr val="000000"/>
                </a:solidFill>
                <a:latin typeface="Verdana" pitchFamily="34" charset="0"/>
              </a:rPr>
              <a:t>polyQ</a:t>
            </a:r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 ortholog</a:t>
            </a:r>
            <a:endParaRPr lang="en-US" sz="280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6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57200" y="1828800"/>
            <a:ext cx="8153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FH2 </a:t>
            </a:r>
            <a:r>
              <a:rPr lang="en-US" sz="2000" b="0" dirty="0">
                <a:solidFill>
                  <a:srgbClr val="000000"/>
                </a:solidFill>
                <a:latin typeface="Verdana" pitchFamily="34" charset="0"/>
              </a:rPr>
              <a:t>mode 3 with </a:t>
            </a: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C4YKT4 / </a:t>
            </a:r>
            <a:r>
              <a:rPr lang="en-US" sz="2000" b="0" i="1" dirty="0" smtClean="0">
                <a:solidFill>
                  <a:srgbClr val="000000"/>
                </a:solidFill>
                <a:latin typeface="Verdana" pitchFamily="34" charset="0"/>
              </a:rPr>
              <a:t>Candida </a:t>
            </a:r>
            <a:r>
              <a:rPr lang="en-US" sz="2000" b="0" i="1" dirty="0" err="1">
                <a:solidFill>
                  <a:srgbClr val="000000"/>
                </a:solidFill>
                <a:latin typeface="Verdana" pitchFamily="34" charset="0"/>
              </a:rPr>
              <a:t>albicans</a:t>
            </a:r>
            <a:r>
              <a:rPr lang="en-US" sz="2000" b="0" dirty="0">
                <a:solidFill>
                  <a:srgbClr val="000000"/>
                </a:solidFill>
                <a:latin typeface="Verdana" pitchFamily="34" charset="0"/>
              </a:rPr>
              <a:t> 288 aa with two </a:t>
            </a:r>
            <a:r>
              <a:rPr lang="en-US" sz="2000" b="0" dirty="0" smtClean="0">
                <a:solidFill>
                  <a:srgbClr val="000000"/>
                </a:solidFill>
                <a:latin typeface="Verdana" pitchFamily="34" charset="0"/>
              </a:rPr>
              <a:t>polyQ</a:t>
            </a:r>
          </a:p>
          <a:p>
            <a:pPr algn="l"/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/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Align and compare to P01123 </a:t>
            </a: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S. cerevisiae 206 alpha-helix and polyQ </a:t>
            </a: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inserts after. See </a:t>
            </a: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PDB </a:t>
            </a:r>
            <a:r>
              <a:rPr lang="en-US" sz="2000" b="0" dirty="0">
                <a:solidFill>
                  <a:srgbClr val="0000FF"/>
                </a:solidFill>
                <a:latin typeface="Verdana" pitchFamily="34" charset="0"/>
              </a:rPr>
              <a:t>2BCG chain Y = YPT1 </a:t>
            </a:r>
            <a:endParaRPr lang="en-US" sz="2000" b="0" dirty="0">
              <a:solidFill>
                <a:srgbClr val="0000FF"/>
              </a:solidFill>
              <a:latin typeface="Verdana" pitchFamily="34" charset="0"/>
            </a:endParaRPr>
          </a:p>
          <a:p>
            <a:pPr algn="l"/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algn="l">
              <a:buFont typeface="Arial" pitchFamily="34" charset="0"/>
              <a:buChar char="•"/>
            </a:pPr>
            <a:endParaRPr lang="en-US" sz="2000" b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Exercise 2/2. Find a 3D of a </a:t>
            </a:r>
            <a:r>
              <a:rPr lang="en-US" sz="2800" dirty="0" err="1" smtClean="0">
                <a:solidFill>
                  <a:srgbClr val="000000"/>
                </a:solidFill>
                <a:latin typeface="Verdana" pitchFamily="34" charset="0"/>
              </a:rPr>
              <a:t>polyQ</a:t>
            </a:r>
            <a:r>
              <a:rPr lang="en-US" sz="2800" dirty="0" smtClean="0">
                <a:solidFill>
                  <a:srgbClr val="000000"/>
                </a:solidFill>
                <a:latin typeface="Verdana" pitchFamily="34" charset="0"/>
              </a:rPr>
              <a:t> ortholog</a:t>
            </a:r>
            <a:endParaRPr lang="en-US" sz="280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76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1"/>
          <p:cNvSpPr txBox="1"/>
          <p:nvPr/>
        </p:nvSpPr>
        <p:spPr>
          <a:xfrm>
            <a:off x="1006604" y="18680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N-terminal</a:t>
            </a:r>
            <a:endParaRPr lang="en-US" sz="2000" dirty="0">
              <a:latin typeface="Tw Cen MT Condensed Extra Bold" pitchFamily="34" charset="0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243669" y="4935009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C-terminal</a:t>
            </a:r>
            <a:endParaRPr lang="en-US" sz="2000" dirty="0">
              <a:latin typeface="Tw Cen MT Condensed Extra Bold" pitchFamily="34" charset="0"/>
            </a:endParaRPr>
          </a:p>
        </p:txBody>
      </p:sp>
      <p:sp>
        <p:nvSpPr>
          <p:cNvPr id="33" name="Freeform 17"/>
          <p:cNvSpPr/>
          <p:nvPr/>
        </p:nvSpPr>
        <p:spPr>
          <a:xfrm rot="21119756">
            <a:off x="704010" y="2089992"/>
            <a:ext cx="1113183" cy="1260282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chemeClr val="tx1"/>
              </a:gs>
            </a:gsLst>
            <a:lin ang="66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1"/>
          <p:cNvSpPr txBox="1"/>
          <p:nvPr/>
        </p:nvSpPr>
        <p:spPr>
          <a:xfrm>
            <a:off x="328841" y="558596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86 human </a:t>
            </a:r>
            <a:r>
              <a:rPr lang="en-GB" sz="2000" dirty="0" err="1" smtClean="0">
                <a:latin typeface="Tw Cen MT Condensed Extra Bold" pitchFamily="34" charset="0"/>
              </a:rPr>
              <a:t>polyQ</a:t>
            </a:r>
            <a:r>
              <a:rPr lang="en-GB" sz="2000" dirty="0" smtClean="0">
                <a:latin typeface="Tw Cen MT Condensed Extra Bold" pitchFamily="34" charset="0"/>
              </a:rPr>
              <a:t> proteins</a:t>
            </a:r>
            <a:endParaRPr lang="en-US" sz="2000" dirty="0">
              <a:latin typeface="Tw Cen MT Condensed Extra Bold" pitchFamily="34" charset="0"/>
            </a:endParaRPr>
          </a:p>
        </p:txBody>
      </p:sp>
      <p:sp>
        <p:nvSpPr>
          <p:cNvPr id="48" name="Freeform 20"/>
          <p:cNvSpPr/>
          <p:nvPr/>
        </p:nvSpPr>
        <p:spPr>
          <a:xfrm rot="14159224" flipV="1">
            <a:off x="1363004" y="3177925"/>
            <a:ext cx="742950" cy="658176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631825">
                <a:moveTo>
                  <a:pt x="6350" y="631825"/>
                </a:moveTo>
                <a:lnTo>
                  <a:pt x="57150" y="333375"/>
                </a:lnTo>
                <a:lnTo>
                  <a:pt x="190500" y="361950"/>
                </a:lnTo>
                <a:lnTo>
                  <a:pt x="98425" y="120650"/>
                </a:lnTo>
                <a:lnTo>
                  <a:pt x="530225" y="0"/>
                </a:lnTo>
                <a:lnTo>
                  <a:pt x="476250" y="355600"/>
                </a:lnTo>
                <a:lnTo>
                  <a:pt x="527050" y="479425"/>
                </a:lnTo>
                <a:lnTo>
                  <a:pt x="698500" y="361950"/>
                </a:lnTo>
                <a:lnTo>
                  <a:pt x="742950" y="463550"/>
                </a:lnTo>
                <a:lnTo>
                  <a:pt x="476250" y="615950"/>
                </a:lnTo>
                <a:lnTo>
                  <a:pt x="374650" y="361950"/>
                </a:lnTo>
                <a:lnTo>
                  <a:pt x="431800" y="117475"/>
                </a:lnTo>
                <a:lnTo>
                  <a:pt x="184150" y="184150"/>
                </a:lnTo>
                <a:lnTo>
                  <a:pt x="282575" y="425450"/>
                </a:lnTo>
                <a:lnTo>
                  <a:pt x="127000" y="419100"/>
                </a:lnTo>
                <a:lnTo>
                  <a:pt x="101600" y="603250"/>
                </a:lnTo>
                <a:lnTo>
                  <a:pt x="0" y="622300"/>
                </a:lnTo>
              </a:path>
            </a:pathLst>
          </a:cu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19"/>
          <p:cNvSpPr/>
          <p:nvPr/>
        </p:nvSpPr>
        <p:spPr>
          <a:xfrm rot="9144589">
            <a:off x="1045538" y="3569275"/>
            <a:ext cx="1087783" cy="1491491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chemeClr val="tx1"/>
              </a:gs>
            </a:gsLst>
            <a:lin ang="66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15"/>
          <p:cNvSpPr txBox="1"/>
          <p:nvPr/>
        </p:nvSpPr>
        <p:spPr>
          <a:xfrm>
            <a:off x="2014424" y="322158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200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grpSp>
        <p:nvGrpSpPr>
          <p:cNvPr id="72" name="Gruppieren 71"/>
          <p:cNvGrpSpPr/>
          <p:nvPr/>
        </p:nvGrpSpPr>
        <p:grpSpPr>
          <a:xfrm>
            <a:off x="2965242" y="706175"/>
            <a:ext cx="2823333" cy="4521688"/>
            <a:chOff x="6252607" y="640108"/>
            <a:chExt cx="2823333" cy="4521688"/>
          </a:xfrm>
        </p:grpSpPr>
        <p:sp>
          <p:nvSpPr>
            <p:cNvPr id="30" name="TextBox 14"/>
            <p:cNvSpPr txBox="1"/>
            <p:nvPr/>
          </p:nvSpPr>
          <p:spPr>
            <a:xfrm>
              <a:off x="7471066" y="4123414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B050"/>
                  </a:solidFill>
                  <a:latin typeface="Tw Cen MT Condensed Extra Bold" pitchFamily="34" charset="0"/>
                </a:rPr>
                <a:t>polyP</a:t>
              </a:r>
              <a:endParaRPr lang="en-US" sz="2000" dirty="0">
                <a:solidFill>
                  <a:srgbClr val="00B05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31" name="TextBox 15"/>
            <p:cNvSpPr txBox="1"/>
            <p:nvPr/>
          </p:nvSpPr>
          <p:spPr>
            <a:xfrm>
              <a:off x="6669167" y="3140970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200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36" name="Freeform 20"/>
            <p:cNvSpPr/>
            <p:nvPr/>
          </p:nvSpPr>
          <p:spPr>
            <a:xfrm rot="14159224" flipV="1">
              <a:off x="7415837" y="2984669"/>
              <a:ext cx="742950" cy="658176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21"/>
            <p:cNvSpPr/>
            <p:nvPr/>
          </p:nvSpPr>
          <p:spPr>
            <a:xfrm rot="17756437">
              <a:off x="7129999" y="3966969"/>
              <a:ext cx="866432" cy="284439"/>
            </a:xfrm>
            <a:custGeom>
              <a:avLst/>
              <a:gdLst>
                <a:gd name="connsiteX0" fmla="*/ 46182 w 6233218"/>
                <a:gd name="connsiteY0" fmla="*/ 5818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3218" h="1653309">
                  <a:moveTo>
                    <a:pt x="46182" y="429491"/>
                  </a:moveTo>
                  <a:cubicBezTo>
                    <a:pt x="53879" y="377921"/>
                    <a:pt x="52339" y="709660"/>
                    <a:pt x="55418" y="849745"/>
                  </a:cubicBezTo>
                  <a:lnTo>
                    <a:pt x="1551709" y="535709"/>
                  </a:lnTo>
                  <a:lnTo>
                    <a:pt x="1422400" y="1182254"/>
                  </a:lnTo>
                  <a:lnTo>
                    <a:pt x="3131127" y="794327"/>
                  </a:lnTo>
                  <a:lnTo>
                    <a:pt x="2974109" y="1653309"/>
                  </a:lnTo>
                  <a:lnTo>
                    <a:pt x="5985164" y="932873"/>
                  </a:lnTo>
                  <a:cubicBezTo>
                    <a:pt x="6059490" y="412588"/>
                    <a:pt x="6233218" y="415636"/>
                    <a:pt x="6049818" y="415636"/>
                  </a:cubicBezTo>
                  <a:lnTo>
                    <a:pt x="3445164" y="1191491"/>
                  </a:lnTo>
                  <a:lnTo>
                    <a:pt x="3676073" y="230909"/>
                  </a:lnTo>
                  <a:lnTo>
                    <a:pt x="1930400" y="720436"/>
                  </a:lnTo>
                  <a:lnTo>
                    <a:pt x="2115127" y="0"/>
                  </a:lnTo>
                  <a:lnTo>
                    <a:pt x="0" y="443345"/>
                  </a:lnTo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17"/>
            <p:cNvSpPr/>
            <p:nvPr/>
          </p:nvSpPr>
          <p:spPr>
            <a:xfrm rot="21119756">
              <a:off x="6711721" y="1926677"/>
              <a:ext cx="1113183" cy="1260282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11"/>
            <p:cNvSpPr txBox="1"/>
            <p:nvPr/>
          </p:nvSpPr>
          <p:spPr>
            <a:xfrm>
              <a:off x="6356612" y="640108"/>
              <a:ext cx="152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13 </a:t>
              </a:r>
              <a:r>
                <a:rPr lang="en-GB" sz="2000" dirty="0" err="1" smtClean="0">
                  <a:latin typeface="Tw Cen MT Condensed Extra Bold" pitchFamily="34" charset="0"/>
                </a:rPr>
                <a:t>polyQ</a:t>
              </a:r>
              <a:endParaRPr lang="en-GB" sz="2000" dirty="0" smtClean="0">
                <a:latin typeface="Tw Cen MT Condensed Extra Bold" pitchFamily="34" charset="0"/>
              </a:endParaRPr>
            </a:p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proteins with near </a:t>
              </a:r>
              <a:r>
                <a:rPr lang="en-GB" sz="2000" dirty="0" err="1" smtClean="0">
                  <a:latin typeface="Tw Cen MT Condensed Extra Bold" pitchFamily="34" charset="0"/>
                </a:rPr>
                <a:t>polyP</a:t>
              </a:r>
              <a:endParaRPr lang="en-GB" sz="2000" dirty="0" smtClean="0">
                <a:latin typeface="Tw Cen MT Condensed Extra Bold" pitchFamily="34" charset="0"/>
              </a:endParaRPr>
            </a:p>
          </p:txBody>
        </p:sp>
        <p:sp>
          <p:nvSpPr>
            <p:cNvPr id="70" name="TextBox 11"/>
            <p:cNvSpPr txBox="1"/>
            <p:nvPr/>
          </p:nvSpPr>
          <p:spPr>
            <a:xfrm>
              <a:off x="7551940" y="4515114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12 C-term</a:t>
              </a:r>
            </a:p>
          </p:txBody>
        </p:sp>
        <p:sp>
          <p:nvSpPr>
            <p:cNvPr id="35" name="Freeform 19"/>
            <p:cNvSpPr/>
            <p:nvPr/>
          </p:nvSpPr>
          <p:spPr>
            <a:xfrm rot="9144589">
              <a:off x="6252607" y="3670305"/>
              <a:ext cx="1087783" cy="149149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5552969" y="1489148"/>
            <a:ext cx="2672092" cy="2267474"/>
            <a:chOff x="3309529" y="1304400"/>
            <a:chExt cx="2672092" cy="2267474"/>
          </a:xfrm>
        </p:grpSpPr>
        <p:sp>
          <p:nvSpPr>
            <p:cNvPr id="74" name="TextBox 15"/>
            <p:cNvSpPr txBox="1"/>
            <p:nvPr/>
          </p:nvSpPr>
          <p:spPr>
            <a:xfrm>
              <a:off x="3309529" y="2755460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200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grpSp>
          <p:nvGrpSpPr>
            <p:cNvPr id="75" name="Group 130"/>
            <p:cNvGrpSpPr/>
            <p:nvPr/>
          </p:nvGrpSpPr>
          <p:grpSpPr>
            <a:xfrm rot="10931318">
              <a:off x="5533480" y="2458140"/>
              <a:ext cx="448141" cy="1113734"/>
              <a:chOff x="2041076" y="4193012"/>
              <a:chExt cx="448141" cy="1113734"/>
            </a:xfrm>
          </p:grpSpPr>
          <p:sp>
            <p:nvSpPr>
              <p:cNvPr id="79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25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26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27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 28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29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30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reeform 20"/>
            <p:cNvSpPr/>
            <p:nvPr/>
          </p:nvSpPr>
          <p:spPr>
            <a:xfrm rot="14159224" flipV="1">
              <a:off x="4056199" y="2599159"/>
              <a:ext cx="742950" cy="658176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22"/>
            <p:cNvSpPr txBox="1"/>
            <p:nvPr/>
          </p:nvSpPr>
          <p:spPr>
            <a:xfrm>
              <a:off x="4785796" y="2739348"/>
              <a:ext cx="838200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GB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rPr>
                <a:t>coiled coil</a:t>
              </a:r>
              <a:endPara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 Condensed Extra Bold" pitchFamily="34" charset="0"/>
              </a:endParaRPr>
            </a:p>
          </p:txBody>
        </p:sp>
        <p:sp>
          <p:nvSpPr>
            <p:cNvPr id="78" name="TextBox 11"/>
            <p:cNvSpPr txBox="1"/>
            <p:nvPr/>
          </p:nvSpPr>
          <p:spPr>
            <a:xfrm>
              <a:off x="3700160" y="1304400"/>
              <a:ext cx="22673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109 </a:t>
              </a:r>
              <a:r>
                <a:rPr lang="en-GB" sz="2000" dirty="0" err="1" smtClean="0">
                  <a:latin typeface="Tw Cen MT Condensed Extra Bold" pitchFamily="34" charset="0"/>
                </a:rPr>
                <a:t>polyQ</a:t>
              </a:r>
              <a:r>
                <a:rPr lang="en-GB" sz="2000" dirty="0" smtClean="0">
                  <a:latin typeface="Tw Cen MT Condensed Extra Bold" pitchFamily="34" charset="0"/>
                </a:rPr>
                <a:t> regions </a:t>
              </a:r>
            </a:p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54 overlap/near</a:t>
              </a:r>
            </a:p>
            <a:p>
              <a:pPr algn="ctr"/>
              <a:r>
                <a:rPr lang="en-GB" sz="2000" dirty="0">
                  <a:latin typeface="Tw Cen MT Condensed Extra Bold" pitchFamily="34" charset="0"/>
                </a:rPr>
                <a:t>c</a:t>
              </a:r>
              <a:r>
                <a:rPr lang="en-GB" sz="2000" dirty="0" smtClean="0">
                  <a:latin typeface="Tw Cen MT Condensed Extra Bold" pitchFamily="34" charset="0"/>
                </a:rPr>
                <a:t>oiled coil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6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1"/>
          <p:cNvSpPr txBox="1"/>
          <p:nvPr/>
        </p:nvSpPr>
        <p:spPr>
          <a:xfrm>
            <a:off x="1006604" y="18680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N-terminal</a:t>
            </a:r>
            <a:endParaRPr lang="en-US" sz="2000" dirty="0">
              <a:latin typeface="Tw Cen MT Condensed Extra Bold" pitchFamily="34" charset="0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243669" y="4935009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C-terminal</a:t>
            </a:r>
            <a:endParaRPr lang="en-US" sz="2000" dirty="0">
              <a:latin typeface="Tw Cen MT Condensed Extra Bold" pitchFamily="34" charset="0"/>
            </a:endParaRPr>
          </a:p>
        </p:txBody>
      </p:sp>
      <p:sp>
        <p:nvSpPr>
          <p:cNvPr id="33" name="Freeform 17"/>
          <p:cNvSpPr/>
          <p:nvPr/>
        </p:nvSpPr>
        <p:spPr>
          <a:xfrm rot="21119756">
            <a:off x="704010" y="2089992"/>
            <a:ext cx="1113183" cy="1260282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3183" h="1260282">
                <a:moveTo>
                  <a:pt x="490331" y="147099"/>
                </a:moveTo>
                <a:cubicBezTo>
                  <a:pt x="329980" y="53009"/>
                  <a:pt x="185531" y="0"/>
                  <a:pt x="108668" y="43732"/>
                </a:cubicBezTo>
                <a:cubicBezTo>
                  <a:pt x="31805" y="87464"/>
                  <a:pt x="0" y="318052"/>
                  <a:pt x="29155" y="409492"/>
                </a:cubicBezTo>
                <a:cubicBezTo>
                  <a:pt x="58310" y="500932"/>
                  <a:pt x="263719" y="519485"/>
                  <a:pt x="283597" y="592372"/>
                </a:cubicBezTo>
                <a:cubicBezTo>
                  <a:pt x="303475" y="665259"/>
                  <a:pt x="71562" y="742122"/>
                  <a:pt x="148425" y="846814"/>
                </a:cubicBezTo>
                <a:cubicBezTo>
                  <a:pt x="741762" y="1239700"/>
                  <a:pt x="591048" y="1260282"/>
                  <a:pt x="744773" y="1220526"/>
                </a:cubicBezTo>
                <a:cubicBezTo>
                  <a:pt x="898498" y="1180770"/>
                  <a:pt x="1113183" y="787180"/>
                  <a:pt x="1070776" y="608275"/>
                </a:cubicBezTo>
                <a:cubicBezTo>
                  <a:pt x="1028369" y="429371"/>
                  <a:pt x="650682" y="241190"/>
                  <a:pt x="490331" y="147099"/>
                </a:cubicBezTo>
                <a:close/>
              </a:path>
            </a:pathLst>
          </a:custGeom>
          <a:gradFill>
            <a:gsLst>
              <a:gs pos="20000">
                <a:srgbClr val="FDBCB5"/>
              </a:gs>
              <a:gs pos="50000">
                <a:srgbClr val="B00000"/>
              </a:gs>
              <a:gs pos="96000">
                <a:schemeClr val="tx1"/>
              </a:gs>
            </a:gsLst>
            <a:lin ang="66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1"/>
          <p:cNvSpPr txBox="1"/>
          <p:nvPr/>
        </p:nvSpPr>
        <p:spPr>
          <a:xfrm>
            <a:off x="328841" y="558596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86 human </a:t>
            </a:r>
            <a:r>
              <a:rPr lang="en-GB" sz="2000" dirty="0" err="1" smtClean="0">
                <a:latin typeface="Tw Cen MT Condensed Extra Bold" pitchFamily="34" charset="0"/>
              </a:rPr>
              <a:t>polyQ</a:t>
            </a:r>
            <a:r>
              <a:rPr lang="en-GB" sz="2000" dirty="0" smtClean="0">
                <a:latin typeface="Tw Cen MT Condensed Extra Bold" pitchFamily="34" charset="0"/>
              </a:rPr>
              <a:t> proteins</a:t>
            </a:r>
            <a:endParaRPr lang="en-US" sz="2000" dirty="0">
              <a:latin typeface="Tw Cen MT Condensed Extra Bold" pitchFamily="34" charset="0"/>
            </a:endParaRPr>
          </a:p>
        </p:txBody>
      </p:sp>
      <p:sp>
        <p:nvSpPr>
          <p:cNvPr id="48" name="Freeform 20"/>
          <p:cNvSpPr/>
          <p:nvPr/>
        </p:nvSpPr>
        <p:spPr>
          <a:xfrm rot="14159224" flipV="1">
            <a:off x="1363004" y="3177925"/>
            <a:ext cx="742950" cy="658176"/>
          </a:xfrm>
          <a:custGeom>
            <a:avLst/>
            <a:gdLst>
              <a:gd name="connsiteX0" fmla="*/ 101600 w 685800"/>
              <a:gd name="connsiteY0" fmla="*/ 631825 h 631825"/>
              <a:gd name="connsiteX1" fmla="*/ 0 w 685800"/>
              <a:gd name="connsiteY1" fmla="*/ 333375 h 631825"/>
              <a:gd name="connsiteX2" fmla="*/ 133350 w 685800"/>
              <a:gd name="connsiteY2" fmla="*/ 361950 h 631825"/>
              <a:gd name="connsiteX3" fmla="*/ 41275 w 685800"/>
              <a:gd name="connsiteY3" fmla="*/ 120650 h 631825"/>
              <a:gd name="connsiteX4" fmla="*/ 473075 w 685800"/>
              <a:gd name="connsiteY4" fmla="*/ 0 h 631825"/>
              <a:gd name="connsiteX5" fmla="*/ 419100 w 685800"/>
              <a:gd name="connsiteY5" fmla="*/ 355600 h 631825"/>
              <a:gd name="connsiteX6" fmla="*/ 469900 w 685800"/>
              <a:gd name="connsiteY6" fmla="*/ 479425 h 631825"/>
              <a:gd name="connsiteX7" fmla="*/ 641350 w 685800"/>
              <a:gd name="connsiteY7" fmla="*/ 361950 h 631825"/>
              <a:gd name="connsiteX8" fmla="*/ 685800 w 685800"/>
              <a:gd name="connsiteY8" fmla="*/ 463550 h 631825"/>
              <a:gd name="connsiteX9" fmla="*/ 419100 w 685800"/>
              <a:gd name="connsiteY9" fmla="*/ 615950 h 631825"/>
              <a:gd name="connsiteX10" fmla="*/ 317500 w 685800"/>
              <a:gd name="connsiteY10" fmla="*/ 361950 h 631825"/>
              <a:gd name="connsiteX11" fmla="*/ 371475 w 685800"/>
              <a:gd name="connsiteY11" fmla="*/ 95250 h 631825"/>
              <a:gd name="connsiteX12" fmla="*/ 127000 w 685800"/>
              <a:gd name="connsiteY12" fmla="*/ 184150 h 631825"/>
              <a:gd name="connsiteX13" fmla="*/ 225425 w 685800"/>
              <a:gd name="connsiteY13" fmla="*/ 425450 h 631825"/>
              <a:gd name="connsiteX14" fmla="*/ 104775 w 685800"/>
              <a:gd name="connsiteY14" fmla="*/ 412750 h 631825"/>
              <a:gd name="connsiteX15" fmla="*/ 168275 w 685800"/>
              <a:gd name="connsiteY15" fmla="*/ 612775 h 631825"/>
              <a:gd name="connsiteX0" fmla="*/ 0 w 736600"/>
              <a:gd name="connsiteY0" fmla="*/ 631825 h 631825"/>
              <a:gd name="connsiteX1" fmla="*/ 50800 w 736600"/>
              <a:gd name="connsiteY1" fmla="*/ 333375 h 631825"/>
              <a:gd name="connsiteX2" fmla="*/ 184150 w 736600"/>
              <a:gd name="connsiteY2" fmla="*/ 361950 h 631825"/>
              <a:gd name="connsiteX3" fmla="*/ 92075 w 736600"/>
              <a:gd name="connsiteY3" fmla="*/ 120650 h 631825"/>
              <a:gd name="connsiteX4" fmla="*/ 523875 w 736600"/>
              <a:gd name="connsiteY4" fmla="*/ 0 h 631825"/>
              <a:gd name="connsiteX5" fmla="*/ 469900 w 736600"/>
              <a:gd name="connsiteY5" fmla="*/ 355600 h 631825"/>
              <a:gd name="connsiteX6" fmla="*/ 520700 w 736600"/>
              <a:gd name="connsiteY6" fmla="*/ 479425 h 631825"/>
              <a:gd name="connsiteX7" fmla="*/ 692150 w 736600"/>
              <a:gd name="connsiteY7" fmla="*/ 361950 h 631825"/>
              <a:gd name="connsiteX8" fmla="*/ 736600 w 736600"/>
              <a:gd name="connsiteY8" fmla="*/ 463550 h 631825"/>
              <a:gd name="connsiteX9" fmla="*/ 469900 w 736600"/>
              <a:gd name="connsiteY9" fmla="*/ 615950 h 631825"/>
              <a:gd name="connsiteX10" fmla="*/ 368300 w 736600"/>
              <a:gd name="connsiteY10" fmla="*/ 361950 h 631825"/>
              <a:gd name="connsiteX11" fmla="*/ 422275 w 736600"/>
              <a:gd name="connsiteY11" fmla="*/ 95250 h 631825"/>
              <a:gd name="connsiteX12" fmla="*/ 177800 w 736600"/>
              <a:gd name="connsiteY12" fmla="*/ 184150 h 631825"/>
              <a:gd name="connsiteX13" fmla="*/ 276225 w 736600"/>
              <a:gd name="connsiteY13" fmla="*/ 425450 h 631825"/>
              <a:gd name="connsiteX14" fmla="*/ 155575 w 736600"/>
              <a:gd name="connsiteY14" fmla="*/ 412750 h 631825"/>
              <a:gd name="connsiteX15" fmla="*/ 219075 w 736600"/>
              <a:gd name="connsiteY15" fmla="*/ 612775 h 63182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55575 w 736600"/>
              <a:gd name="connsiteY14" fmla="*/ 41275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85725 w 736600"/>
              <a:gd name="connsiteY15" fmla="*/ 650875 h 650875"/>
              <a:gd name="connsiteX0" fmla="*/ 0 w 736600"/>
              <a:gd name="connsiteY0" fmla="*/ 631825 h 650875"/>
              <a:gd name="connsiteX1" fmla="*/ 50800 w 736600"/>
              <a:gd name="connsiteY1" fmla="*/ 333375 h 650875"/>
              <a:gd name="connsiteX2" fmla="*/ 184150 w 736600"/>
              <a:gd name="connsiteY2" fmla="*/ 361950 h 650875"/>
              <a:gd name="connsiteX3" fmla="*/ 92075 w 736600"/>
              <a:gd name="connsiteY3" fmla="*/ 120650 h 650875"/>
              <a:gd name="connsiteX4" fmla="*/ 523875 w 736600"/>
              <a:gd name="connsiteY4" fmla="*/ 0 h 650875"/>
              <a:gd name="connsiteX5" fmla="*/ 469900 w 736600"/>
              <a:gd name="connsiteY5" fmla="*/ 355600 h 650875"/>
              <a:gd name="connsiteX6" fmla="*/ 520700 w 736600"/>
              <a:gd name="connsiteY6" fmla="*/ 479425 h 650875"/>
              <a:gd name="connsiteX7" fmla="*/ 692150 w 736600"/>
              <a:gd name="connsiteY7" fmla="*/ 361950 h 650875"/>
              <a:gd name="connsiteX8" fmla="*/ 736600 w 736600"/>
              <a:gd name="connsiteY8" fmla="*/ 463550 h 650875"/>
              <a:gd name="connsiteX9" fmla="*/ 469900 w 736600"/>
              <a:gd name="connsiteY9" fmla="*/ 615950 h 650875"/>
              <a:gd name="connsiteX10" fmla="*/ 368300 w 736600"/>
              <a:gd name="connsiteY10" fmla="*/ 361950 h 650875"/>
              <a:gd name="connsiteX11" fmla="*/ 422275 w 736600"/>
              <a:gd name="connsiteY11" fmla="*/ 95250 h 650875"/>
              <a:gd name="connsiteX12" fmla="*/ 177800 w 736600"/>
              <a:gd name="connsiteY12" fmla="*/ 184150 h 650875"/>
              <a:gd name="connsiteX13" fmla="*/ 276225 w 736600"/>
              <a:gd name="connsiteY13" fmla="*/ 425450 h 650875"/>
              <a:gd name="connsiteX14" fmla="*/ 120650 w 736600"/>
              <a:gd name="connsiteY14" fmla="*/ 419100 h 650875"/>
              <a:gd name="connsiteX15" fmla="*/ 95250 w 736600"/>
              <a:gd name="connsiteY15" fmla="*/ 603250 h 650875"/>
              <a:gd name="connsiteX16" fmla="*/ 85725 w 736600"/>
              <a:gd name="connsiteY16" fmla="*/ 650875 h 65087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28625 w 742950"/>
              <a:gd name="connsiteY11" fmla="*/ 95250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  <a:gd name="connsiteX0" fmla="*/ 6350 w 742950"/>
              <a:gd name="connsiteY0" fmla="*/ 631825 h 631825"/>
              <a:gd name="connsiteX1" fmla="*/ 57150 w 742950"/>
              <a:gd name="connsiteY1" fmla="*/ 333375 h 631825"/>
              <a:gd name="connsiteX2" fmla="*/ 190500 w 742950"/>
              <a:gd name="connsiteY2" fmla="*/ 361950 h 631825"/>
              <a:gd name="connsiteX3" fmla="*/ 98425 w 742950"/>
              <a:gd name="connsiteY3" fmla="*/ 120650 h 631825"/>
              <a:gd name="connsiteX4" fmla="*/ 530225 w 742950"/>
              <a:gd name="connsiteY4" fmla="*/ 0 h 631825"/>
              <a:gd name="connsiteX5" fmla="*/ 476250 w 742950"/>
              <a:gd name="connsiteY5" fmla="*/ 355600 h 631825"/>
              <a:gd name="connsiteX6" fmla="*/ 527050 w 742950"/>
              <a:gd name="connsiteY6" fmla="*/ 479425 h 631825"/>
              <a:gd name="connsiteX7" fmla="*/ 698500 w 742950"/>
              <a:gd name="connsiteY7" fmla="*/ 361950 h 631825"/>
              <a:gd name="connsiteX8" fmla="*/ 742950 w 742950"/>
              <a:gd name="connsiteY8" fmla="*/ 463550 h 631825"/>
              <a:gd name="connsiteX9" fmla="*/ 476250 w 742950"/>
              <a:gd name="connsiteY9" fmla="*/ 615950 h 631825"/>
              <a:gd name="connsiteX10" fmla="*/ 374650 w 742950"/>
              <a:gd name="connsiteY10" fmla="*/ 361950 h 631825"/>
              <a:gd name="connsiteX11" fmla="*/ 431800 w 742950"/>
              <a:gd name="connsiteY11" fmla="*/ 117475 h 631825"/>
              <a:gd name="connsiteX12" fmla="*/ 184150 w 742950"/>
              <a:gd name="connsiteY12" fmla="*/ 184150 h 631825"/>
              <a:gd name="connsiteX13" fmla="*/ 282575 w 742950"/>
              <a:gd name="connsiteY13" fmla="*/ 425450 h 631825"/>
              <a:gd name="connsiteX14" fmla="*/ 127000 w 742950"/>
              <a:gd name="connsiteY14" fmla="*/ 419100 h 631825"/>
              <a:gd name="connsiteX15" fmla="*/ 101600 w 742950"/>
              <a:gd name="connsiteY15" fmla="*/ 603250 h 631825"/>
              <a:gd name="connsiteX16" fmla="*/ 0 w 742950"/>
              <a:gd name="connsiteY16" fmla="*/ 622300 h 63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631825">
                <a:moveTo>
                  <a:pt x="6350" y="631825"/>
                </a:moveTo>
                <a:lnTo>
                  <a:pt x="57150" y="333375"/>
                </a:lnTo>
                <a:lnTo>
                  <a:pt x="190500" y="361950"/>
                </a:lnTo>
                <a:lnTo>
                  <a:pt x="98425" y="120650"/>
                </a:lnTo>
                <a:lnTo>
                  <a:pt x="530225" y="0"/>
                </a:lnTo>
                <a:lnTo>
                  <a:pt x="476250" y="355600"/>
                </a:lnTo>
                <a:lnTo>
                  <a:pt x="527050" y="479425"/>
                </a:lnTo>
                <a:lnTo>
                  <a:pt x="698500" y="361950"/>
                </a:lnTo>
                <a:lnTo>
                  <a:pt x="742950" y="463550"/>
                </a:lnTo>
                <a:lnTo>
                  <a:pt x="476250" y="615950"/>
                </a:lnTo>
                <a:lnTo>
                  <a:pt x="374650" y="361950"/>
                </a:lnTo>
                <a:lnTo>
                  <a:pt x="431800" y="117475"/>
                </a:lnTo>
                <a:lnTo>
                  <a:pt x="184150" y="184150"/>
                </a:lnTo>
                <a:lnTo>
                  <a:pt x="282575" y="425450"/>
                </a:lnTo>
                <a:lnTo>
                  <a:pt x="127000" y="419100"/>
                </a:lnTo>
                <a:lnTo>
                  <a:pt x="101600" y="603250"/>
                </a:lnTo>
                <a:lnTo>
                  <a:pt x="0" y="622300"/>
                </a:lnTo>
              </a:path>
            </a:pathLst>
          </a:cu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19"/>
          <p:cNvSpPr/>
          <p:nvPr/>
        </p:nvSpPr>
        <p:spPr>
          <a:xfrm rot="9144589">
            <a:off x="1045538" y="3569275"/>
            <a:ext cx="1087783" cy="1491491"/>
          </a:xfrm>
          <a:custGeom>
            <a:avLst/>
            <a:gdLst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61176 w 1041621"/>
              <a:gd name="connsiteY0" fmla="*/ 103367 h 1403089"/>
              <a:gd name="connsiteX1" fmla="*/ 79513 w 1041621"/>
              <a:gd name="connsiteY1" fmla="*/ 0 h 1403089"/>
              <a:gd name="connsiteX2" fmla="*/ 0 w 1041621"/>
              <a:gd name="connsiteY2" fmla="*/ 365760 h 1403089"/>
              <a:gd name="connsiteX3" fmla="*/ 254442 w 1041621"/>
              <a:gd name="connsiteY3" fmla="*/ 548640 h 1403089"/>
              <a:gd name="connsiteX4" fmla="*/ 119270 w 1041621"/>
              <a:gd name="connsiteY4" fmla="*/ 803082 h 1403089"/>
              <a:gd name="connsiteX5" fmla="*/ 715618 w 1041621"/>
              <a:gd name="connsiteY5" fmla="*/ 1176794 h 1403089"/>
              <a:gd name="connsiteX6" fmla="*/ 1041621 w 1041621"/>
              <a:gd name="connsiteY6" fmla="*/ 564543 h 1403089"/>
              <a:gd name="connsiteX7" fmla="*/ 461176 w 1041621"/>
              <a:gd name="connsiteY7" fmla="*/ 103367 h 1403089"/>
              <a:gd name="connsiteX0" fmla="*/ 490331 w 1070776"/>
              <a:gd name="connsiteY0" fmla="*/ 147099 h 1446821"/>
              <a:gd name="connsiteX1" fmla="*/ 108668 w 1070776"/>
              <a:gd name="connsiteY1" fmla="*/ 43732 h 1446821"/>
              <a:gd name="connsiteX2" fmla="*/ 29155 w 1070776"/>
              <a:gd name="connsiteY2" fmla="*/ 409492 h 1446821"/>
              <a:gd name="connsiteX3" fmla="*/ 283597 w 1070776"/>
              <a:gd name="connsiteY3" fmla="*/ 592372 h 1446821"/>
              <a:gd name="connsiteX4" fmla="*/ 148425 w 1070776"/>
              <a:gd name="connsiteY4" fmla="*/ 846814 h 1446821"/>
              <a:gd name="connsiteX5" fmla="*/ 744773 w 1070776"/>
              <a:gd name="connsiteY5" fmla="*/ 1220526 h 1446821"/>
              <a:gd name="connsiteX6" fmla="*/ 1070776 w 1070776"/>
              <a:gd name="connsiteY6" fmla="*/ 608275 h 1446821"/>
              <a:gd name="connsiteX7" fmla="*/ 490331 w 1070776"/>
              <a:gd name="connsiteY7" fmla="*/ 147099 h 1446821"/>
              <a:gd name="connsiteX0" fmla="*/ 490331 w 1113183"/>
              <a:gd name="connsiteY0" fmla="*/ 147099 h 1446821"/>
              <a:gd name="connsiteX1" fmla="*/ 108668 w 1113183"/>
              <a:gd name="connsiteY1" fmla="*/ 43732 h 1446821"/>
              <a:gd name="connsiteX2" fmla="*/ 29155 w 1113183"/>
              <a:gd name="connsiteY2" fmla="*/ 409492 h 1446821"/>
              <a:gd name="connsiteX3" fmla="*/ 283597 w 1113183"/>
              <a:gd name="connsiteY3" fmla="*/ 592372 h 1446821"/>
              <a:gd name="connsiteX4" fmla="*/ 148425 w 1113183"/>
              <a:gd name="connsiteY4" fmla="*/ 846814 h 1446821"/>
              <a:gd name="connsiteX5" fmla="*/ 744773 w 1113183"/>
              <a:gd name="connsiteY5" fmla="*/ 1220526 h 1446821"/>
              <a:gd name="connsiteX6" fmla="*/ 1070776 w 1113183"/>
              <a:gd name="connsiteY6" fmla="*/ 608275 h 1446821"/>
              <a:gd name="connsiteX7" fmla="*/ 490331 w 1113183"/>
              <a:gd name="connsiteY7" fmla="*/ 147099 h 1446821"/>
              <a:gd name="connsiteX0" fmla="*/ 490331 w 1113183"/>
              <a:gd name="connsiteY0" fmla="*/ 147099 h 1260282"/>
              <a:gd name="connsiteX1" fmla="*/ 108668 w 1113183"/>
              <a:gd name="connsiteY1" fmla="*/ 43732 h 1260282"/>
              <a:gd name="connsiteX2" fmla="*/ 29155 w 1113183"/>
              <a:gd name="connsiteY2" fmla="*/ 409492 h 1260282"/>
              <a:gd name="connsiteX3" fmla="*/ 283597 w 1113183"/>
              <a:gd name="connsiteY3" fmla="*/ 592372 h 1260282"/>
              <a:gd name="connsiteX4" fmla="*/ 148425 w 1113183"/>
              <a:gd name="connsiteY4" fmla="*/ 846814 h 1260282"/>
              <a:gd name="connsiteX5" fmla="*/ 744773 w 1113183"/>
              <a:gd name="connsiteY5" fmla="*/ 1220526 h 1260282"/>
              <a:gd name="connsiteX6" fmla="*/ 1070776 w 1113183"/>
              <a:gd name="connsiteY6" fmla="*/ 608275 h 1260282"/>
              <a:gd name="connsiteX7" fmla="*/ 490331 w 1113183"/>
              <a:gd name="connsiteY7" fmla="*/ 147099 h 1260282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154720 w 1081378"/>
              <a:gd name="connsiteY4" fmla="*/ 870005 h 1283473"/>
              <a:gd name="connsiteX5" fmla="*/ 751068 w 1081378"/>
              <a:gd name="connsiteY5" fmla="*/ 1243717 h 1283473"/>
              <a:gd name="connsiteX6" fmla="*/ 1077071 w 1081378"/>
              <a:gd name="connsiteY6" fmla="*/ 631466 h 1283473"/>
              <a:gd name="connsiteX7" fmla="*/ 725226 w 1081378"/>
              <a:gd name="connsiteY7" fmla="*/ 94090 h 1283473"/>
              <a:gd name="connsiteX0" fmla="*/ 725226 w 1081378"/>
              <a:gd name="connsiteY0" fmla="*/ 94090 h 1283473"/>
              <a:gd name="connsiteX1" fmla="*/ 114963 w 1081378"/>
              <a:gd name="connsiteY1" fmla="*/ 66923 h 1283473"/>
              <a:gd name="connsiteX2" fmla="*/ 35450 w 1081378"/>
              <a:gd name="connsiteY2" fmla="*/ 432683 h 1283473"/>
              <a:gd name="connsiteX3" fmla="*/ 289892 w 1081378"/>
              <a:gd name="connsiteY3" fmla="*/ 615563 h 1283473"/>
              <a:gd name="connsiteX4" fmla="*/ 284591 w 1081378"/>
              <a:gd name="connsiteY4" fmla="*/ 767964 h 1283473"/>
              <a:gd name="connsiteX5" fmla="*/ 154720 w 1081378"/>
              <a:gd name="connsiteY5" fmla="*/ 870005 h 1283473"/>
              <a:gd name="connsiteX6" fmla="*/ 751068 w 1081378"/>
              <a:gd name="connsiteY6" fmla="*/ 1243717 h 1283473"/>
              <a:gd name="connsiteX7" fmla="*/ 1077071 w 1081378"/>
              <a:gd name="connsiteY7" fmla="*/ 631466 h 1283473"/>
              <a:gd name="connsiteX8" fmla="*/ 725226 w 1081378"/>
              <a:gd name="connsiteY8" fmla="*/ 94090 h 1283473"/>
              <a:gd name="connsiteX0" fmla="*/ 725226 w 1081378"/>
              <a:gd name="connsiteY0" fmla="*/ 94090 h 1491491"/>
              <a:gd name="connsiteX1" fmla="*/ 114963 w 1081378"/>
              <a:gd name="connsiteY1" fmla="*/ 66923 h 1491491"/>
              <a:gd name="connsiteX2" fmla="*/ 35450 w 1081378"/>
              <a:gd name="connsiteY2" fmla="*/ 432683 h 1491491"/>
              <a:gd name="connsiteX3" fmla="*/ 289892 w 1081378"/>
              <a:gd name="connsiteY3" fmla="*/ 615563 h 1491491"/>
              <a:gd name="connsiteX4" fmla="*/ 284591 w 1081378"/>
              <a:gd name="connsiteY4" fmla="*/ 767964 h 1491491"/>
              <a:gd name="connsiteX5" fmla="*/ 307120 w 1081378"/>
              <a:gd name="connsiteY5" fmla="*/ 1098605 h 1491491"/>
              <a:gd name="connsiteX6" fmla="*/ 751068 w 1081378"/>
              <a:gd name="connsiteY6" fmla="*/ 1243717 h 1491491"/>
              <a:gd name="connsiteX7" fmla="*/ 1077071 w 1081378"/>
              <a:gd name="connsiteY7" fmla="*/ 631466 h 1491491"/>
              <a:gd name="connsiteX8" fmla="*/ 725226 w 1081378"/>
              <a:gd name="connsiteY8" fmla="*/ 94090 h 1491491"/>
              <a:gd name="connsiteX0" fmla="*/ 725226 w 1119478"/>
              <a:gd name="connsiteY0" fmla="*/ 94090 h 1491491"/>
              <a:gd name="connsiteX1" fmla="*/ 114963 w 1119478"/>
              <a:gd name="connsiteY1" fmla="*/ 66923 h 1491491"/>
              <a:gd name="connsiteX2" fmla="*/ 35450 w 1119478"/>
              <a:gd name="connsiteY2" fmla="*/ 432683 h 1491491"/>
              <a:gd name="connsiteX3" fmla="*/ 289892 w 1119478"/>
              <a:gd name="connsiteY3" fmla="*/ 615563 h 1491491"/>
              <a:gd name="connsiteX4" fmla="*/ 284591 w 1119478"/>
              <a:gd name="connsiteY4" fmla="*/ 767964 h 1491491"/>
              <a:gd name="connsiteX5" fmla="*/ 307120 w 1119478"/>
              <a:gd name="connsiteY5" fmla="*/ 1098605 h 1491491"/>
              <a:gd name="connsiteX6" fmla="*/ 979668 w 1119478"/>
              <a:gd name="connsiteY6" fmla="*/ 1319917 h 1491491"/>
              <a:gd name="connsiteX7" fmla="*/ 1077071 w 1119478"/>
              <a:gd name="connsiteY7" fmla="*/ 631466 h 1491491"/>
              <a:gd name="connsiteX8" fmla="*/ 725226 w 1119478"/>
              <a:gd name="connsiteY8" fmla="*/ 94090 h 1491491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725226 w 1119478"/>
              <a:gd name="connsiteY0" fmla="*/ 94091 h 1491492"/>
              <a:gd name="connsiteX1" fmla="*/ 114963 w 1119478"/>
              <a:gd name="connsiteY1" fmla="*/ 66924 h 1491492"/>
              <a:gd name="connsiteX2" fmla="*/ 35450 w 1119478"/>
              <a:gd name="connsiteY2" fmla="*/ 432684 h 1491492"/>
              <a:gd name="connsiteX3" fmla="*/ 289892 w 1119478"/>
              <a:gd name="connsiteY3" fmla="*/ 615564 h 1491492"/>
              <a:gd name="connsiteX4" fmla="*/ 284591 w 1119478"/>
              <a:gd name="connsiteY4" fmla="*/ 767965 h 1491492"/>
              <a:gd name="connsiteX5" fmla="*/ 307120 w 1119478"/>
              <a:gd name="connsiteY5" fmla="*/ 1098606 h 1491492"/>
              <a:gd name="connsiteX6" fmla="*/ 979668 w 1119478"/>
              <a:gd name="connsiteY6" fmla="*/ 1319918 h 1491492"/>
              <a:gd name="connsiteX7" fmla="*/ 1077071 w 1119478"/>
              <a:gd name="connsiteY7" fmla="*/ 631467 h 1491492"/>
              <a:gd name="connsiteX8" fmla="*/ 725226 w 1119478"/>
              <a:gd name="connsiteY8" fmla="*/ 94091 h 1491492"/>
              <a:gd name="connsiteX0" fmla="*/ 693531 w 1087783"/>
              <a:gd name="connsiteY0" fmla="*/ 94090 h 1491491"/>
              <a:gd name="connsiteX1" fmla="*/ 235668 w 1087783"/>
              <a:gd name="connsiteY1" fmla="*/ 66923 h 1491491"/>
              <a:gd name="connsiteX2" fmla="*/ 3755 w 1087783"/>
              <a:gd name="connsiteY2" fmla="*/ 432683 h 1491491"/>
              <a:gd name="connsiteX3" fmla="*/ 258197 w 1087783"/>
              <a:gd name="connsiteY3" fmla="*/ 615563 h 1491491"/>
              <a:gd name="connsiteX4" fmla="*/ 252896 w 1087783"/>
              <a:gd name="connsiteY4" fmla="*/ 767964 h 1491491"/>
              <a:gd name="connsiteX5" fmla="*/ 275425 w 1087783"/>
              <a:gd name="connsiteY5" fmla="*/ 1098605 h 1491491"/>
              <a:gd name="connsiteX6" fmla="*/ 947973 w 1087783"/>
              <a:gd name="connsiteY6" fmla="*/ 1319917 h 1491491"/>
              <a:gd name="connsiteX7" fmla="*/ 1045376 w 1087783"/>
              <a:gd name="connsiteY7" fmla="*/ 631466 h 1491491"/>
              <a:gd name="connsiteX8" fmla="*/ 693531 w 1087783"/>
              <a:gd name="connsiteY8" fmla="*/ 94090 h 14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783" h="1491491">
                <a:moveTo>
                  <a:pt x="693531" y="94090"/>
                </a:moveTo>
                <a:cubicBezTo>
                  <a:pt x="558580" y="0"/>
                  <a:pt x="350631" y="10491"/>
                  <a:pt x="235668" y="66923"/>
                </a:cubicBezTo>
                <a:cubicBezTo>
                  <a:pt x="120705" y="123355"/>
                  <a:pt x="0" y="341243"/>
                  <a:pt x="3755" y="432683"/>
                </a:cubicBezTo>
                <a:cubicBezTo>
                  <a:pt x="7510" y="524123"/>
                  <a:pt x="216674" y="559683"/>
                  <a:pt x="258197" y="615563"/>
                </a:cubicBezTo>
                <a:cubicBezTo>
                  <a:pt x="299720" y="671443"/>
                  <a:pt x="250025" y="687457"/>
                  <a:pt x="252896" y="767964"/>
                </a:cubicBezTo>
                <a:cubicBezTo>
                  <a:pt x="255767" y="848471"/>
                  <a:pt x="197679" y="993913"/>
                  <a:pt x="275425" y="1098605"/>
                </a:cubicBezTo>
                <a:cubicBezTo>
                  <a:pt x="868762" y="1491491"/>
                  <a:pt x="819648" y="1397773"/>
                  <a:pt x="947973" y="1319917"/>
                </a:cubicBezTo>
                <a:cubicBezTo>
                  <a:pt x="1076298" y="1242061"/>
                  <a:pt x="1087783" y="835770"/>
                  <a:pt x="1045376" y="631466"/>
                </a:cubicBezTo>
                <a:cubicBezTo>
                  <a:pt x="1002969" y="427162"/>
                  <a:pt x="828482" y="188180"/>
                  <a:pt x="693531" y="94090"/>
                </a:cubicBezTo>
                <a:close/>
              </a:path>
            </a:pathLst>
          </a:custGeom>
          <a:gradFill flip="none" rotWithShape="0">
            <a:gsLst>
              <a:gs pos="20000">
                <a:srgbClr val="FDBCB5"/>
              </a:gs>
              <a:gs pos="50000">
                <a:srgbClr val="B00000"/>
              </a:gs>
              <a:gs pos="96000">
                <a:schemeClr val="tx1"/>
              </a:gs>
            </a:gsLst>
            <a:lin ang="66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15"/>
          <p:cNvSpPr txBox="1"/>
          <p:nvPr/>
        </p:nvSpPr>
        <p:spPr>
          <a:xfrm>
            <a:off x="2014424" y="322158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Tw Cen MT Condensed Extra Bold" pitchFamily="34" charset="0"/>
              </a:rPr>
              <a:t>polyQ</a:t>
            </a:r>
            <a:endParaRPr lang="en-US" sz="2000" dirty="0">
              <a:solidFill>
                <a:srgbClr val="FF0000"/>
              </a:solidFill>
              <a:latin typeface="Tw Cen MT Condensed Extra Bold" pitchFamily="34" charset="0"/>
            </a:endParaRPr>
          </a:p>
        </p:txBody>
      </p:sp>
      <p:grpSp>
        <p:nvGrpSpPr>
          <p:cNvPr id="71" name="Gruppieren 70"/>
          <p:cNvGrpSpPr/>
          <p:nvPr/>
        </p:nvGrpSpPr>
        <p:grpSpPr>
          <a:xfrm>
            <a:off x="2965242" y="706175"/>
            <a:ext cx="2823333" cy="4521688"/>
            <a:chOff x="6252607" y="640108"/>
            <a:chExt cx="2823333" cy="4521688"/>
          </a:xfrm>
        </p:grpSpPr>
        <p:sp>
          <p:nvSpPr>
            <p:cNvPr id="72" name="TextBox 14"/>
            <p:cNvSpPr txBox="1"/>
            <p:nvPr/>
          </p:nvSpPr>
          <p:spPr>
            <a:xfrm>
              <a:off x="7471066" y="4123414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B050"/>
                  </a:solidFill>
                  <a:latin typeface="Tw Cen MT Condensed Extra Bold" pitchFamily="34" charset="0"/>
                </a:rPr>
                <a:t>polyP</a:t>
              </a:r>
              <a:endParaRPr lang="en-US" sz="2000" dirty="0">
                <a:solidFill>
                  <a:srgbClr val="00B05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73" name="TextBox 15"/>
            <p:cNvSpPr txBox="1"/>
            <p:nvPr/>
          </p:nvSpPr>
          <p:spPr>
            <a:xfrm>
              <a:off x="6669167" y="3140970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FF0000"/>
                  </a:solidFill>
                  <a:latin typeface="Tw Cen MT Condensed Extra Bold" pitchFamily="34" charset="0"/>
                </a:rPr>
                <a:t>polyQ</a:t>
              </a:r>
              <a:endParaRPr lang="en-US" sz="2000" dirty="0">
                <a:solidFill>
                  <a:srgbClr val="FF000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74" name="Freeform 20"/>
            <p:cNvSpPr/>
            <p:nvPr/>
          </p:nvSpPr>
          <p:spPr>
            <a:xfrm rot="14159224" flipV="1">
              <a:off x="7415837" y="2984669"/>
              <a:ext cx="742950" cy="658176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21"/>
            <p:cNvSpPr/>
            <p:nvPr/>
          </p:nvSpPr>
          <p:spPr>
            <a:xfrm rot="17756437">
              <a:off x="7129999" y="3966969"/>
              <a:ext cx="866432" cy="284439"/>
            </a:xfrm>
            <a:custGeom>
              <a:avLst/>
              <a:gdLst>
                <a:gd name="connsiteX0" fmla="*/ 46182 w 6233218"/>
                <a:gd name="connsiteY0" fmla="*/ 5818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3218" h="1653309">
                  <a:moveTo>
                    <a:pt x="46182" y="429491"/>
                  </a:moveTo>
                  <a:cubicBezTo>
                    <a:pt x="53879" y="377921"/>
                    <a:pt x="52339" y="709660"/>
                    <a:pt x="55418" y="849745"/>
                  </a:cubicBezTo>
                  <a:lnTo>
                    <a:pt x="1551709" y="535709"/>
                  </a:lnTo>
                  <a:lnTo>
                    <a:pt x="1422400" y="1182254"/>
                  </a:lnTo>
                  <a:lnTo>
                    <a:pt x="3131127" y="794327"/>
                  </a:lnTo>
                  <a:lnTo>
                    <a:pt x="2974109" y="1653309"/>
                  </a:lnTo>
                  <a:lnTo>
                    <a:pt x="5985164" y="932873"/>
                  </a:lnTo>
                  <a:cubicBezTo>
                    <a:pt x="6059490" y="412588"/>
                    <a:pt x="6233218" y="415636"/>
                    <a:pt x="6049818" y="415636"/>
                  </a:cubicBezTo>
                  <a:lnTo>
                    <a:pt x="3445164" y="1191491"/>
                  </a:lnTo>
                  <a:lnTo>
                    <a:pt x="3676073" y="230909"/>
                  </a:lnTo>
                  <a:lnTo>
                    <a:pt x="1930400" y="720436"/>
                  </a:lnTo>
                  <a:lnTo>
                    <a:pt x="2115127" y="0"/>
                  </a:lnTo>
                  <a:lnTo>
                    <a:pt x="0" y="443345"/>
                  </a:lnTo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17"/>
            <p:cNvSpPr/>
            <p:nvPr/>
          </p:nvSpPr>
          <p:spPr>
            <a:xfrm rot="21119756">
              <a:off x="6711721" y="1926677"/>
              <a:ext cx="1113183" cy="1260282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11"/>
            <p:cNvSpPr txBox="1"/>
            <p:nvPr/>
          </p:nvSpPr>
          <p:spPr>
            <a:xfrm>
              <a:off x="6356612" y="640108"/>
              <a:ext cx="152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13 </a:t>
              </a:r>
              <a:r>
                <a:rPr lang="en-GB" sz="2000" dirty="0" err="1" smtClean="0">
                  <a:latin typeface="Tw Cen MT Condensed Extra Bold" pitchFamily="34" charset="0"/>
                </a:rPr>
                <a:t>polyQ</a:t>
              </a:r>
              <a:endParaRPr lang="en-GB" sz="2000" dirty="0" smtClean="0">
                <a:latin typeface="Tw Cen MT Condensed Extra Bold" pitchFamily="34" charset="0"/>
              </a:endParaRPr>
            </a:p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proteins with near </a:t>
              </a:r>
              <a:r>
                <a:rPr lang="en-GB" sz="2000" dirty="0" err="1" smtClean="0">
                  <a:latin typeface="Tw Cen MT Condensed Extra Bold" pitchFamily="34" charset="0"/>
                </a:rPr>
                <a:t>polyP</a:t>
              </a:r>
              <a:endParaRPr lang="en-GB" sz="2000" dirty="0" smtClean="0">
                <a:latin typeface="Tw Cen MT Condensed Extra Bold" pitchFamily="34" charset="0"/>
              </a:endParaRPr>
            </a:p>
          </p:txBody>
        </p:sp>
        <p:sp>
          <p:nvSpPr>
            <p:cNvPr id="78" name="TextBox 11"/>
            <p:cNvSpPr txBox="1"/>
            <p:nvPr/>
          </p:nvSpPr>
          <p:spPr>
            <a:xfrm>
              <a:off x="7551940" y="4515114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latin typeface="Tw Cen MT Condensed Extra Bold" pitchFamily="34" charset="0"/>
                </a:rPr>
                <a:t>12 C-term</a:t>
              </a:r>
            </a:p>
          </p:txBody>
        </p:sp>
        <p:sp>
          <p:nvSpPr>
            <p:cNvPr id="79" name="Freeform 19"/>
            <p:cNvSpPr/>
            <p:nvPr/>
          </p:nvSpPr>
          <p:spPr>
            <a:xfrm rot="9144589">
              <a:off x="6252607" y="3670305"/>
              <a:ext cx="1087783" cy="149149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083750" y="1644300"/>
            <a:ext cx="1775198" cy="3954782"/>
            <a:chOff x="5759989" y="1088391"/>
            <a:chExt cx="1775198" cy="3954782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5759989" y="2200209"/>
              <a:ext cx="1775198" cy="2842964"/>
              <a:chOff x="3205126" y="2674108"/>
              <a:chExt cx="1775198" cy="2842964"/>
            </a:xfrm>
          </p:grpSpPr>
          <p:sp>
            <p:nvSpPr>
              <p:cNvPr id="38" name="TextBox 15"/>
              <p:cNvSpPr txBox="1"/>
              <p:nvPr/>
            </p:nvSpPr>
            <p:spPr>
              <a:xfrm>
                <a:off x="3485817" y="3761174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 smtClean="0">
                    <a:solidFill>
                      <a:srgbClr val="FF0000"/>
                    </a:solidFill>
                    <a:latin typeface="Tw Cen MT Condensed Extra Bold" pitchFamily="34" charset="0"/>
                  </a:rPr>
                  <a:t>polyQ</a:t>
                </a:r>
                <a:endParaRPr lang="en-US" sz="2000" dirty="0">
                  <a:solidFill>
                    <a:srgbClr val="FF0000"/>
                  </a:solidFill>
                  <a:latin typeface="Tw Cen MT Condensed Extra Bold" pitchFamily="34" charset="0"/>
                </a:endParaRPr>
              </a:p>
            </p:txBody>
          </p:sp>
          <p:grpSp>
            <p:nvGrpSpPr>
              <p:cNvPr id="39" name="Group 130"/>
              <p:cNvGrpSpPr/>
              <p:nvPr/>
            </p:nvGrpSpPr>
            <p:grpSpPr>
              <a:xfrm rot="10931318">
                <a:off x="3952810" y="2674108"/>
                <a:ext cx="448141" cy="1113734"/>
                <a:chOff x="2041076" y="4193012"/>
                <a:chExt cx="448141" cy="1113734"/>
              </a:xfrm>
            </p:grpSpPr>
            <p:sp>
              <p:nvSpPr>
                <p:cNvPr id="43" name="Freeform 16"/>
                <p:cNvSpPr/>
                <p:nvPr/>
              </p:nvSpPr>
              <p:spPr>
                <a:xfrm rot="20811630">
                  <a:off x="2156515" y="4929420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 18"/>
                <p:cNvSpPr/>
                <p:nvPr/>
              </p:nvSpPr>
              <p:spPr>
                <a:xfrm rot="10011630" flipH="1">
                  <a:off x="2187636" y="5045674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chemeClr val="tx2">
                        <a:lumMod val="75000"/>
                      </a:schemeClr>
                    </a:gs>
                    <a:gs pos="1500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bg1"/>
                    </a:gs>
                  </a:gsLst>
                  <a:lin ang="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25"/>
                <p:cNvSpPr/>
                <p:nvPr/>
              </p:nvSpPr>
              <p:spPr>
                <a:xfrm rot="21045413">
                  <a:off x="2098019" y="4685696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reeform 26"/>
                <p:cNvSpPr/>
                <p:nvPr/>
              </p:nvSpPr>
              <p:spPr>
                <a:xfrm rot="10245413" flipH="1">
                  <a:off x="2124611" y="4796791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chemeClr val="tx2">
                        <a:lumMod val="75000"/>
                      </a:schemeClr>
                    </a:gs>
                    <a:gs pos="1500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bg1"/>
                    </a:gs>
                  </a:gsLst>
                  <a:lin ang="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 27"/>
                <p:cNvSpPr/>
                <p:nvPr/>
              </p:nvSpPr>
              <p:spPr>
                <a:xfrm rot="21253314">
                  <a:off x="2062354" y="4442648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 28"/>
                <p:cNvSpPr/>
                <p:nvPr/>
              </p:nvSpPr>
              <p:spPr>
                <a:xfrm rot="10453314" flipH="1">
                  <a:off x="2078341" y="4561667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chemeClr val="tx2">
                        <a:lumMod val="75000"/>
                      </a:schemeClr>
                    </a:gs>
                    <a:gs pos="1500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bg1"/>
                    </a:gs>
                  </a:gsLst>
                  <a:lin ang="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 29"/>
                <p:cNvSpPr/>
                <p:nvPr/>
              </p:nvSpPr>
              <p:spPr>
                <a:xfrm rot="21527725">
                  <a:off x="2041076" y="4193012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 30"/>
                <p:cNvSpPr/>
                <p:nvPr/>
              </p:nvSpPr>
              <p:spPr>
                <a:xfrm rot="10727725" flipH="1">
                  <a:off x="2051892" y="4306445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chemeClr val="tx2">
                        <a:lumMod val="75000"/>
                      </a:schemeClr>
                    </a:gs>
                    <a:gs pos="1500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bg1"/>
                    </a:gs>
                  </a:gsLst>
                  <a:lin ang="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Freeform 20"/>
              <p:cNvSpPr/>
              <p:nvPr/>
            </p:nvSpPr>
            <p:spPr>
              <a:xfrm rot="14159224" flipV="1">
                <a:off x="4232487" y="3604873"/>
                <a:ext cx="742950" cy="658176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2950" h="631825">
                    <a:moveTo>
                      <a:pt x="6350" y="631825"/>
                    </a:moveTo>
                    <a:lnTo>
                      <a:pt x="57150" y="333375"/>
                    </a:lnTo>
                    <a:lnTo>
                      <a:pt x="190500" y="361950"/>
                    </a:lnTo>
                    <a:lnTo>
                      <a:pt x="98425" y="120650"/>
                    </a:lnTo>
                    <a:lnTo>
                      <a:pt x="530225" y="0"/>
                    </a:lnTo>
                    <a:lnTo>
                      <a:pt x="476250" y="355600"/>
                    </a:lnTo>
                    <a:lnTo>
                      <a:pt x="527050" y="479425"/>
                    </a:lnTo>
                    <a:lnTo>
                      <a:pt x="698500" y="361950"/>
                    </a:lnTo>
                    <a:lnTo>
                      <a:pt x="742950" y="463550"/>
                    </a:lnTo>
                    <a:lnTo>
                      <a:pt x="476250" y="615950"/>
                    </a:lnTo>
                    <a:lnTo>
                      <a:pt x="374650" y="361950"/>
                    </a:lnTo>
                    <a:lnTo>
                      <a:pt x="431800" y="117475"/>
                    </a:lnTo>
                    <a:lnTo>
                      <a:pt x="184150" y="184150"/>
                    </a:lnTo>
                    <a:lnTo>
                      <a:pt x="282575" y="425450"/>
                    </a:lnTo>
                    <a:lnTo>
                      <a:pt x="127000" y="419100"/>
                    </a:lnTo>
                    <a:lnTo>
                      <a:pt x="101600" y="603250"/>
                    </a:lnTo>
                    <a:lnTo>
                      <a:pt x="0" y="622300"/>
                    </a:lnTo>
                  </a:path>
                </a:pathLst>
              </a:cu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22"/>
              <p:cNvSpPr txBox="1"/>
              <p:nvPr/>
            </p:nvSpPr>
            <p:spPr>
              <a:xfrm>
                <a:off x="3205126" y="2955316"/>
                <a:ext cx="838200" cy="51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GB" sz="2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w Cen MT Condensed Extra Bold" pitchFamily="34" charset="0"/>
                  </a:rPr>
                  <a:t>coiled coil</a:t>
                </a:r>
                <a:endParaRPr 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endParaRPr>
              </a:p>
            </p:txBody>
          </p:sp>
          <p:sp>
            <p:nvSpPr>
              <p:cNvPr id="42" name="Freeform 19"/>
              <p:cNvSpPr/>
              <p:nvPr/>
            </p:nvSpPr>
            <p:spPr>
              <a:xfrm rot="9144589">
                <a:off x="3892541" y="4025581"/>
                <a:ext cx="1087783" cy="149149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chemeClr val="tx1"/>
                  </a:gs>
                </a:gsLst>
                <a:lin ang="66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Freeform 17"/>
            <p:cNvSpPr/>
            <p:nvPr/>
          </p:nvSpPr>
          <p:spPr>
            <a:xfrm rot="21119756">
              <a:off x="6142805" y="1088391"/>
              <a:ext cx="1113183" cy="1260282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11"/>
          <p:cNvSpPr txBox="1"/>
          <p:nvPr/>
        </p:nvSpPr>
        <p:spPr>
          <a:xfrm>
            <a:off x="6258016" y="225334"/>
            <a:ext cx="18191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40 human </a:t>
            </a:r>
            <a:r>
              <a:rPr lang="en-GB" sz="2000" dirty="0" err="1" smtClean="0">
                <a:latin typeface="Tw Cen MT Condensed Extra Bold" pitchFamily="34" charset="0"/>
              </a:rPr>
              <a:t>polyQ</a:t>
            </a:r>
            <a:r>
              <a:rPr lang="en-GB" sz="2000" dirty="0" smtClean="0">
                <a:latin typeface="Tw Cen MT Condensed Extra Bold" pitchFamily="34" charset="0"/>
              </a:rPr>
              <a:t>/coiled-coil proteins</a:t>
            </a:r>
          </a:p>
          <a:p>
            <a:pPr algn="ctr"/>
            <a:r>
              <a:rPr lang="en-GB" sz="2000" dirty="0" smtClean="0">
                <a:latin typeface="Tw Cen MT Condensed Extra Bold" pitchFamily="34" charset="0"/>
              </a:rPr>
              <a:t>(no </a:t>
            </a:r>
            <a:r>
              <a:rPr lang="en-GB" sz="2000" dirty="0" err="1" smtClean="0">
                <a:latin typeface="Tw Cen MT Condensed Extra Bold" pitchFamily="34" charset="0"/>
              </a:rPr>
              <a:t>polyP</a:t>
            </a:r>
            <a:r>
              <a:rPr lang="en-GB" sz="2000" dirty="0">
                <a:latin typeface="Tw Cen MT Condensed Extra Bold" pitchFamily="34" charset="0"/>
              </a:rPr>
              <a:t>)</a:t>
            </a:r>
            <a:endParaRPr lang="en-US" sz="2000" dirty="0">
              <a:latin typeface="Tw Cen MT Condensed Extra Bold" pitchFamily="34" charset="0"/>
            </a:endParaRPr>
          </a:p>
        </p:txBody>
      </p:sp>
      <p:sp>
        <p:nvSpPr>
          <p:cNvPr id="82" name="TextBox 11"/>
          <p:cNvSpPr txBox="1"/>
          <p:nvPr/>
        </p:nvSpPr>
        <p:spPr>
          <a:xfrm>
            <a:off x="7181572" y="295342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36 N-term</a:t>
            </a:r>
          </a:p>
        </p:txBody>
      </p:sp>
    </p:spTree>
    <p:extLst>
      <p:ext uri="{BB962C8B-B14F-4D97-AF65-F5344CB8AC3E}">
        <p14:creationId xmlns:p14="http://schemas.microsoft.com/office/powerpoint/2010/main" val="21494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3"/>
          <p:cNvGrpSpPr/>
          <p:nvPr/>
        </p:nvGrpSpPr>
        <p:grpSpPr>
          <a:xfrm>
            <a:off x="1303383" y="1370947"/>
            <a:ext cx="2056659" cy="4204559"/>
            <a:chOff x="5151489" y="1868954"/>
            <a:chExt cx="2056659" cy="4204559"/>
          </a:xfrm>
        </p:grpSpPr>
        <p:sp>
          <p:nvSpPr>
            <p:cNvPr id="4" name="TextBox 34"/>
            <p:cNvSpPr txBox="1"/>
            <p:nvPr/>
          </p:nvSpPr>
          <p:spPr>
            <a:xfrm>
              <a:off x="6369948" y="5035131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B050"/>
                  </a:solidFill>
                  <a:latin typeface="Tw Cen MT Condensed Extra Bold" pitchFamily="34" charset="0"/>
                </a:rPr>
                <a:t>polyP</a:t>
              </a:r>
              <a:endParaRPr lang="en-US" sz="2000" dirty="0">
                <a:solidFill>
                  <a:srgbClr val="00B05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5" name="Freeform 35"/>
            <p:cNvSpPr/>
            <p:nvPr/>
          </p:nvSpPr>
          <p:spPr>
            <a:xfrm rot="21119756">
              <a:off x="5496198" y="1868954"/>
              <a:ext cx="1113183" cy="1260282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30"/>
            <p:cNvGrpSpPr/>
            <p:nvPr/>
          </p:nvGrpSpPr>
          <p:grpSpPr>
            <a:xfrm rot="10931318">
              <a:off x="6035042" y="2965615"/>
              <a:ext cx="448141" cy="1113734"/>
              <a:chOff x="2041076" y="4193012"/>
              <a:chExt cx="448141" cy="1113734"/>
            </a:xfrm>
          </p:grpSpPr>
          <p:sp>
            <p:nvSpPr>
              <p:cNvPr id="11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43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44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45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46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47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48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37"/>
            <p:cNvSpPr/>
            <p:nvPr/>
          </p:nvSpPr>
          <p:spPr>
            <a:xfrm rot="9144589">
              <a:off x="5151489" y="4582022"/>
              <a:ext cx="1087783" cy="149149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38"/>
            <p:cNvSpPr/>
            <p:nvPr/>
          </p:nvSpPr>
          <p:spPr>
            <a:xfrm rot="14159224" flipV="1">
              <a:off x="6314719" y="3896386"/>
              <a:ext cx="742950" cy="658176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39"/>
            <p:cNvSpPr/>
            <p:nvPr/>
          </p:nvSpPr>
          <p:spPr>
            <a:xfrm rot="17756437">
              <a:off x="6028881" y="4878686"/>
              <a:ext cx="866432" cy="284439"/>
            </a:xfrm>
            <a:custGeom>
              <a:avLst/>
              <a:gdLst>
                <a:gd name="connsiteX0" fmla="*/ 46182 w 6233218"/>
                <a:gd name="connsiteY0" fmla="*/ 5818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3218" h="1653309">
                  <a:moveTo>
                    <a:pt x="46182" y="429491"/>
                  </a:moveTo>
                  <a:cubicBezTo>
                    <a:pt x="53879" y="377921"/>
                    <a:pt x="52339" y="709660"/>
                    <a:pt x="55418" y="849745"/>
                  </a:cubicBezTo>
                  <a:lnTo>
                    <a:pt x="1551709" y="535709"/>
                  </a:lnTo>
                  <a:lnTo>
                    <a:pt x="1422400" y="1182254"/>
                  </a:lnTo>
                  <a:lnTo>
                    <a:pt x="3131127" y="794327"/>
                  </a:lnTo>
                  <a:lnTo>
                    <a:pt x="2974109" y="1653309"/>
                  </a:lnTo>
                  <a:lnTo>
                    <a:pt x="5985164" y="932873"/>
                  </a:lnTo>
                  <a:cubicBezTo>
                    <a:pt x="6059490" y="412588"/>
                    <a:pt x="6233218" y="415636"/>
                    <a:pt x="6049818" y="415636"/>
                  </a:cubicBezTo>
                  <a:lnTo>
                    <a:pt x="3445164" y="1191491"/>
                  </a:lnTo>
                  <a:lnTo>
                    <a:pt x="3676073" y="230909"/>
                  </a:lnTo>
                  <a:lnTo>
                    <a:pt x="1930400" y="720436"/>
                  </a:lnTo>
                  <a:lnTo>
                    <a:pt x="2115127" y="0"/>
                  </a:lnTo>
                  <a:lnTo>
                    <a:pt x="0" y="443345"/>
                  </a:lnTo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40"/>
            <p:cNvSpPr txBox="1"/>
            <p:nvPr/>
          </p:nvSpPr>
          <p:spPr>
            <a:xfrm>
              <a:off x="5287358" y="3246829"/>
              <a:ext cx="838200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GB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rPr>
                <a:t>coiled coil</a:t>
              </a:r>
              <a:endPara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 Condensed Extra Bold" pitchFamily="34" charset="0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3401859" y="868756"/>
            <a:ext cx="3913341" cy="2300418"/>
            <a:chOff x="3401859" y="868756"/>
            <a:chExt cx="3913341" cy="2300418"/>
          </a:xfrm>
        </p:grpSpPr>
        <p:sp>
          <p:nvSpPr>
            <p:cNvPr id="43" name="Pfeil nach links und rechts 42"/>
            <p:cNvSpPr/>
            <p:nvPr/>
          </p:nvSpPr>
          <p:spPr bwMode="auto">
            <a:xfrm>
              <a:off x="3401859" y="2524355"/>
              <a:ext cx="1726371" cy="644819"/>
            </a:xfrm>
            <a:prstGeom prst="leftRightArrow">
              <a:avLst/>
            </a:prstGeom>
            <a:solidFill>
              <a:srgbClr val="3366CC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TextBox 6"/>
            <p:cNvSpPr txBox="1"/>
            <p:nvPr/>
          </p:nvSpPr>
          <p:spPr>
            <a:xfrm>
              <a:off x="5171837" y="868756"/>
              <a:ext cx="2143363" cy="40011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_tradnl" sz="2000" dirty="0" smtClean="0">
                  <a:latin typeface="Tw Cen MT Condensed Extra Bold" pitchFamily="34" charset="0"/>
                </a:rPr>
                <a:t>interacting proteins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5164174" y="1370357"/>
            <a:ext cx="3886310" cy="4204559"/>
            <a:chOff x="5164174" y="1370357"/>
            <a:chExt cx="3886310" cy="4204559"/>
          </a:xfrm>
        </p:grpSpPr>
        <p:grpSp>
          <p:nvGrpSpPr>
            <p:cNvPr id="48" name="Group 33"/>
            <p:cNvGrpSpPr/>
            <p:nvPr/>
          </p:nvGrpSpPr>
          <p:grpSpPr>
            <a:xfrm>
              <a:off x="5164174" y="1370357"/>
              <a:ext cx="2056659" cy="4204559"/>
              <a:chOff x="5151489" y="1868954"/>
              <a:chExt cx="2056659" cy="4204559"/>
            </a:xfrm>
          </p:grpSpPr>
          <p:sp>
            <p:nvSpPr>
              <p:cNvPr id="49" name="TextBox 34"/>
              <p:cNvSpPr txBox="1"/>
              <p:nvPr/>
            </p:nvSpPr>
            <p:spPr>
              <a:xfrm>
                <a:off x="6369948" y="5035131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 err="1" smtClean="0">
                    <a:solidFill>
                      <a:srgbClr val="00B050"/>
                    </a:solidFill>
                    <a:latin typeface="Tw Cen MT Condensed Extra Bold" pitchFamily="34" charset="0"/>
                  </a:rPr>
                  <a:t>polyP</a:t>
                </a:r>
                <a:endParaRPr lang="en-US" sz="2000" dirty="0">
                  <a:solidFill>
                    <a:srgbClr val="00B050"/>
                  </a:solidFill>
                  <a:latin typeface="Tw Cen MT Condensed Extra Bold" pitchFamily="34" charset="0"/>
                </a:endParaRPr>
              </a:p>
            </p:txBody>
          </p:sp>
          <p:sp>
            <p:nvSpPr>
              <p:cNvPr id="50" name="Freeform 35"/>
              <p:cNvSpPr/>
              <p:nvPr/>
            </p:nvSpPr>
            <p:spPr>
              <a:xfrm rot="21119756">
                <a:off x="5496198" y="1868954"/>
                <a:ext cx="1113183" cy="1260282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3183" h="1260282">
                    <a:moveTo>
                      <a:pt x="490331" y="147099"/>
                    </a:moveTo>
                    <a:cubicBezTo>
                      <a:pt x="329980" y="53009"/>
                      <a:pt x="185531" y="0"/>
                      <a:pt x="108668" y="43732"/>
                    </a:cubicBezTo>
                    <a:cubicBezTo>
                      <a:pt x="31805" y="87464"/>
                      <a:pt x="0" y="318052"/>
                      <a:pt x="29155" y="409492"/>
                    </a:cubicBezTo>
                    <a:cubicBezTo>
                      <a:pt x="58310" y="500932"/>
                      <a:pt x="263719" y="519485"/>
                      <a:pt x="283597" y="592372"/>
                    </a:cubicBezTo>
                    <a:cubicBezTo>
                      <a:pt x="303475" y="665259"/>
                      <a:pt x="71562" y="742122"/>
                      <a:pt x="148425" y="846814"/>
                    </a:cubicBezTo>
                    <a:cubicBezTo>
                      <a:pt x="741762" y="1239700"/>
                      <a:pt x="591048" y="1260282"/>
                      <a:pt x="744773" y="1220526"/>
                    </a:cubicBezTo>
                    <a:cubicBezTo>
                      <a:pt x="898498" y="1180770"/>
                      <a:pt x="1113183" y="787180"/>
                      <a:pt x="1070776" y="608275"/>
                    </a:cubicBezTo>
                    <a:cubicBezTo>
                      <a:pt x="1028369" y="429371"/>
                      <a:pt x="650682" y="241190"/>
                      <a:pt x="490331" y="147099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chemeClr val="tx1"/>
                  </a:gs>
                </a:gsLst>
                <a:lin ang="660000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130"/>
              <p:cNvGrpSpPr/>
              <p:nvPr/>
            </p:nvGrpSpPr>
            <p:grpSpPr>
              <a:xfrm rot="10931318">
                <a:off x="6035042" y="2965615"/>
                <a:ext cx="448141" cy="1113734"/>
                <a:chOff x="2041076" y="4193012"/>
                <a:chExt cx="448141" cy="1113734"/>
              </a:xfrm>
            </p:grpSpPr>
            <p:sp>
              <p:nvSpPr>
                <p:cNvPr id="56" name="Freeform 16"/>
                <p:cNvSpPr/>
                <p:nvPr/>
              </p:nvSpPr>
              <p:spPr>
                <a:xfrm rot="20811630">
                  <a:off x="2156515" y="4929420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 18"/>
                <p:cNvSpPr/>
                <p:nvPr/>
              </p:nvSpPr>
              <p:spPr>
                <a:xfrm rot="10011630" flipH="1">
                  <a:off x="2187636" y="5045674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chemeClr val="tx2">
                        <a:lumMod val="75000"/>
                      </a:schemeClr>
                    </a:gs>
                    <a:gs pos="1500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bg1"/>
                    </a:gs>
                  </a:gsLst>
                  <a:lin ang="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reeform 43"/>
                <p:cNvSpPr/>
                <p:nvPr/>
              </p:nvSpPr>
              <p:spPr>
                <a:xfrm rot="21045413">
                  <a:off x="2098019" y="4685696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eform 44"/>
                <p:cNvSpPr/>
                <p:nvPr/>
              </p:nvSpPr>
              <p:spPr>
                <a:xfrm rot="10245413" flipH="1">
                  <a:off x="2124611" y="4796791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chemeClr val="tx2">
                        <a:lumMod val="75000"/>
                      </a:schemeClr>
                    </a:gs>
                    <a:gs pos="1500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bg1"/>
                    </a:gs>
                  </a:gsLst>
                  <a:lin ang="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reeform 45"/>
                <p:cNvSpPr/>
                <p:nvPr/>
              </p:nvSpPr>
              <p:spPr>
                <a:xfrm rot="21253314">
                  <a:off x="2062354" y="4442648"/>
                  <a:ext cx="30570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46"/>
                <p:cNvSpPr/>
                <p:nvPr/>
              </p:nvSpPr>
              <p:spPr>
                <a:xfrm rot="10453314" flipH="1">
                  <a:off x="2078341" y="4561667"/>
                  <a:ext cx="301581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chemeClr val="tx2">
                        <a:lumMod val="75000"/>
                      </a:schemeClr>
                    </a:gs>
                    <a:gs pos="1500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bg1"/>
                    </a:gs>
                  </a:gsLst>
                  <a:lin ang="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 47"/>
                <p:cNvSpPr/>
                <p:nvPr/>
              </p:nvSpPr>
              <p:spPr>
                <a:xfrm rot="21527725">
                  <a:off x="2041076" y="4193012"/>
                  <a:ext cx="305703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 48"/>
                <p:cNvSpPr/>
                <p:nvPr/>
              </p:nvSpPr>
              <p:spPr>
                <a:xfrm rot="10727725" flipH="1">
                  <a:off x="2051892" y="4306445"/>
                  <a:ext cx="301582" cy="261072"/>
                </a:xfrm>
                <a:custGeom>
                  <a:avLst/>
                  <a:gdLst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993913"/>
                    <a:gd name="connsiteX1" fmla="*/ 95415 w 1081377"/>
                    <a:gd name="connsiteY1" fmla="*/ 230588 h 993913"/>
                    <a:gd name="connsiteX2" fmla="*/ 389614 w 1081377"/>
                    <a:gd name="connsiteY2" fmla="*/ 508884 h 993913"/>
                    <a:gd name="connsiteX3" fmla="*/ 858741 w 1081377"/>
                    <a:gd name="connsiteY3" fmla="*/ 588397 h 993913"/>
                    <a:gd name="connsiteX4" fmla="*/ 1081377 w 1081377"/>
                    <a:gd name="connsiteY4" fmla="*/ 524786 h 993913"/>
                    <a:gd name="connsiteX5" fmla="*/ 1081377 w 1081377"/>
                    <a:gd name="connsiteY5" fmla="*/ 922352 h 993913"/>
                    <a:gd name="connsiteX6" fmla="*/ 890546 w 1081377"/>
                    <a:gd name="connsiteY6" fmla="*/ 993913 h 993913"/>
                    <a:gd name="connsiteX7" fmla="*/ 381662 w 1081377"/>
                    <a:gd name="connsiteY7" fmla="*/ 882595 h 993913"/>
                    <a:gd name="connsiteX8" fmla="*/ 63610 w 1081377"/>
                    <a:gd name="connsiteY8" fmla="*/ 564543 h 993913"/>
                    <a:gd name="connsiteX9" fmla="*/ 0 w 1081377"/>
                    <a:gd name="connsiteY9" fmla="*/ 405517 h 993913"/>
                    <a:gd name="connsiteX10" fmla="*/ 7951 w 1081377"/>
                    <a:gd name="connsiteY10" fmla="*/ 0 h 993913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  <a:gd name="connsiteX0" fmla="*/ 7951 w 1081377"/>
                    <a:gd name="connsiteY0" fmla="*/ 0 h 1000540"/>
                    <a:gd name="connsiteX1" fmla="*/ 95415 w 1081377"/>
                    <a:gd name="connsiteY1" fmla="*/ 230588 h 1000540"/>
                    <a:gd name="connsiteX2" fmla="*/ 389614 w 1081377"/>
                    <a:gd name="connsiteY2" fmla="*/ 508884 h 1000540"/>
                    <a:gd name="connsiteX3" fmla="*/ 858741 w 1081377"/>
                    <a:gd name="connsiteY3" fmla="*/ 588397 h 1000540"/>
                    <a:gd name="connsiteX4" fmla="*/ 1081377 w 1081377"/>
                    <a:gd name="connsiteY4" fmla="*/ 524786 h 1000540"/>
                    <a:gd name="connsiteX5" fmla="*/ 1081377 w 1081377"/>
                    <a:gd name="connsiteY5" fmla="*/ 922352 h 1000540"/>
                    <a:gd name="connsiteX6" fmla="*/ 890546 w 1081377"/>
                    <a:gd name="connsiteY6" fmla="*/ 993913 h 1000540"/>
                    <a:gd name="connsiteX7" fmla="*/ 381662 w 1081377"/>
                    <a:gd name="connsiteY7" fmla="*/ 882595 h 1000540"/>
                    <a:gd name="connsiteX8" fmla="*/ 63610 w 1081377"/>
                    <a:gd name="connsiteY8" fmla="*/ 564543 h 1000540"/>
                    <a:gd name="connsiteX9" fmla="*/ 0 w 1081377"/>
                    <a:gd name="connsiteY9" fmla="*/ 405517 h 1000540"/>
                    <a:gd name="connsiteX10" fmla="*/ 7951 w 1081377"/>
                    <a:gd name="connsiteY10" fmla="*/ 0 h 1000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81377" h="1000540">
                      <a:moveTo>
                        <a:pt x="7951" y="0"/>
                      </a:moveTo>
                      <a:lnTo>
                        <a:pt x="95415" y="230588"/>
                      </a:lnTo>
                      <a:cubicBezTo>
                        <a:pt x="159025" y="315402"/>
                        <a:pt x="262393" y="449249"/>
                        <a:pt x="389614" y="508884"/>
                      </a:cubicBezTo>
                      <a:cubicBezTo>
                        <a:pt x="516835" y="568519"/>
                        <a:pt x="743447" y="585747"/>
                        <a:pt x="858741" y="588397"/>
                      </a:cubicBezTo>
                      <a:cubicBezTo>
                        <a:pt x="974035" y="591047"/>
                        <a:pt x="1044271" y="469127"/>
                        <a:pt x="1081377" y="524786"/>
                      </a:cubicBezTo>
                      <a:lnTo>
                        <a:pt x="1081377" y="922352"/>
                      </a:lnTo>
                      <a:cubicBezTo>
                        <a:pt x="1049572" y="1000540"/>
                        <a:pt x="1070775" y="974035"/>
                        <a:pt x="890546" y="993913"/>
                      </a:cubicBezTo>
                      <a:cubicBezTo>
                        <a:pt x="773927" y="987287"/>
                        <a:pt x="519485" y="954157"/>
                        <a:pt x="381662" y="882595"/>
                      </a:cubicBezTo>
                      <a:cubicBezTo>
                        <a:pt x="243839" y="811033"/>
                        <a:pt x="127220" y="644056"/>
                        <a:pt x="63610" y="564543"/>
                      </a:cubicBezTo>
                      <a:cubicBezTo>
                        <a:pt x="0" y="485030"/>
                        <a:pt x="9276" y="499607"/>
                        <a:pt x="0" y="405517"/>
                      </a:cubicBezTo>
                      <a:lnTo>
                        <a:pt x="7951" y="0"/>
                      </a:lnTo>
                      <a:close/>
                    </a:path>
                  </a:pathLst>
                </a:custGeom>
                <a:gradFill>
                  <a:gsLst>
                    <a:gs pos="89999">
                      <a:schemeClr val="tx2">
                        <a:lumMod val="75000"/>
                      </a:schemeClr>
                    </a:gs>
                    <a:gs pos="1500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bg1"/>
                    </a:gs>
                  </a:gsLst>
                  <a:lin ang="0" scaled="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Freeform 37"/>
              <p:cNvSpPr/>
              <p:nvPr/>
            </p:nvSpPr>
            <p:spPr>
              <a:xfrm rot="9144589">
                <a:off x="5151489" y="4582022"/>
                <a:ext cx="1087783" cy="1491491"/>
              </a:xfrm>
              <a:custGeom>
                <a:avLst/>
                <a:gdLst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61176 w 1041621"/>
                  <a:gd name="connsiteY0" fmla="*/ 103367 h 1403089"/>
                  <a:gd name="connsiteX1" fmla="*/ 79513 w 1041621"/>
                  <a:gd name="connsiteY1" fmla="*/ 0 h 1403089"/>
                  <a:gd name="connsiteX2" fmla="*/ 0 w 1041621"/>
                  <a:gd name="connsiteY2" fmla="*/ 365760 h 1403089"/>
                  <a:gd name="connsiteX3" fmla="*/ 254442 w 1041621"/>
                  <a:gd name="connsiteY3" fmla="*/ 548640 h 1403089"/>
                  <a:gd name="connsiteX4" fmla="*/ 119270 w 1041621"/>
                  <a:gd name="connsiteY4" fmla="*/ 803082 h 1403089"/>
                  <a:gd name="connsiteX5" fmla="*/ 715618 w 1041621"/>
                  <a:gd name="connsiteY5" fmla="*/ 1176794 h 1403089"/>
                  <a:gd name="connsiteX6" fmla="*/ 1041621 w 1041621"/>
                  <a:gd name="connsiteY6" fmla="*/ 564543 h 1403089"/>
                  <a:gd name="connsiteX7" fmla="*/ 461176 w 1041621"/>
                  <a:gd name="connsiteY7" fmla="*/ 103367 h 1403089"/>
                  <a:gd name="connsiteX0" fmla="*/ 490331 w 1070776"/>
                  <a:gd name="connsiteY0" fmla="*/ 147099 h 1446821"/>
                  <a:gd name="connsiteX1" fmla="*/ 108668 w 1070776"/>
                  <a:gd name="connsiteY1" fmla="*/ 43732 h 1446821"/>
                  <a:gd name="connsiteX2" fmla="*/ 29155 w 1070776"/>
                  <a:gd name="connsiteY2" fmla="*/ 409492 h 1446821"/>
                  <a:gd name="connsiteX3" fmla="*/ 283597 w 1070776"/>
                  <a:gd name="connsiteY3" fmla="*/ 592372 h 1446821"/>
                  <a:gd name="connsiteX4" fmla="*/ 148425 w 1070776"/>
                  <a:gd name="connsiteY4" fmla="*/ 846814 h 1446821"/>
                  <a:gd name="connsiteX5" fmla="*/ 744773 w 1070776"/>
                  <a:gd name="connsiteY5" fmla="*/ 1220526 h 1446821"/>
                  <a:gd name="connsiteX6" fmla="*/ 1070776 w 1070776"/>
                  <a:gd name="connsiteY6" fmla="*/ 608275 h 1446821"/>
                  <a:gd name="connsiteX7" fmla="*/ 490331 w 1070776"/>
                  <a:gd name="connsiteY7" fmla="*/ 147099 h 1446821"/>
                  <a:gd name="connsiteX0" fmla="*/ 490331 w 1113183"/>
                  <a:gd name="connsiteY0" fmla="*/ 147099 h 1446821"/>
                  <a:gd name="connsiteX1" fmla="*/ 108668 w 1113183"/>
                  <a:gd name="connsiteY1" fmla="*/ 43732 h 1446821"/>
                  <a:gd name="connsiteX2" fmla="*/ 29155 w 1113183"/>
                  <a:gd name="connsiteY2" fmla="*/ 409492 h 1446821"/>
                  <a:gd name="connsiteX3" fmla="*/ 283597 w 1113183"/>
                  <a:gd name="connsiteY3" fmla="*/ 592372 h 1446821"/>
                  <a:gd name="connsiteX4" fmla="*/ 148425 w 1113183"/>
                  <a:gd name="connsiteY4" fmla="*/ 846814 h 1446821"/>
                  <a:gd name="connsiteX5" fmla="*/ 744773 w 1113183"/>
                  <a:gd name="connsiteY5" fmla="*/ 1220526 h 1446821"/>
                  <a:gd name="connsiteX6" fmla="*/ 1070776 w 1113183"/>
                  <a:gd name="connsiteY6" fmla="*/ 608275 h 1446821"/>
                  <a:gd name="connsiteX7" fmla="*/ 490331 w 1113183"/>
                  <a:gd name="connsiteY7" fmla="*/ 147099 h 1446821"/>
                  <a:gd name="connsiteX0" fmla="*/ 490331 w 1113183"/>
                  <a:gd name="connsiteY0" fmla="*/ 147099 h 1260282"/>
                  <a:gd name="connsiteX1" fmla="*/ 108668 w 1113183"/>
                  <a:gd name="connsiteY1" fmla="*/ 43732 h 1260282"/>
                  <a:gd name="connsiteX2" fmla="*/ 29155 w 1113183"/>
                  <a:gd name="connsiteY2" fmla="*/ 409492 h 1260282"/>
                  <a:gd name="connsiteX3" fmla="*/ 283597 w 1113183"/>
                  <a:gd name="connsiteY3" fmla="*/ 592372 h 1260282"/>
                  <a:gd name="connsiteX4" fmla="*/ 148425 w 1113183"/>
                  <a:gd name="connsiteY4" fmla="*/ 846814 h 1260282"/>
                  <a:gd name="connsiteX5" fmla="*/ 744773 w 1113183"/>
                  <a:gd name="connsiteY5" fmla="*/ 1220526 h 1260282"/>
                  <a:gd name="connsiteX6" fmla="*/ 1070776 w 1113183"/>
                  <a:gd name="connsiteY6" fmla="*/ 608275 h 1260282"/>
                  <a:gd name="connsiteX7" fmla="*/ 490331 w 1113183"/>
                  <a:gd name="connsiteY7" fmla="*/ 147099 h 1260282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154720 w 1081378"/>
                  <a:gd name="connsiteY4" fmla="*/ 870005 h 1283473"/>
                  <a:gd name="connsiteX5" fmla="*/ 751068 w 1081378"/>
                  <a:gd name="connsiteY5" fmla="*/ 1243717 h 1283473"/>
                  <a:gd name="connsiteX6" fmla="*/ 1077071 w 1081378"/>
                  <a:gd name="connsiteY6" fmla="*/ 631466 h 1283473"/>
                  <a:gd name="connsiteX7" fmla="*/ 725226 w 1081378"/>
                  <a:gd name="connsiteY7" fmla="*/ 94090 h 1283473"/>
                  <a:gd name="connsiteX0" fmla="*/ 725226 w 1081378"/>
                  <a:gd name="connsiteY0" fmla="*/ 94090 h 1283473"/>
                  <a:gd name="connsiteX1" fmla="*/ 114963 w 1081378"/>
                  <a:gd name="connsiteY1" fmla="*/ 66923 h 1283473"/>
                  <a:gd name="connsiteX2" fmla="*/ 35450 w 1081378"/>
                  <a:gd name="connsiteY2" fmla="*/ 432683 h 1283473"/>
                  <a:gd name="connsiteX3" fmla="*/ 289892 w 1081378"/>
                  <a:gd name="connsiteY3" fmla="*/ 615563 h 1283473"/>
                  <a:gd name="connsiteX4" fmla="*/ 284591 w 1081378"/>
                  <a:gd name="connsiteY4" fmla="*/ 767964 h 1283473"/>
                  <a:gd name="connsiteX5" fmla="*/ 154720 w 1081378"/>
                  <a:gd name="connsiteY5" fmla="*/ 870005 h 1283473"/>
                  <a:gd name="connsiteX6" fmla="*/ 751068 w 1081378"/>
                  <a:gd name="connsiteY6" fmla="*/ 1243717 h 1283473"/>
                  <a:gd name="connsiteX7" fmla="*/ 1077071 w 1081378"/>
                  <a:gd name="connsiteY7" fmla="*/ 631466 h 1283473"/>
                  <a:gd name="connsiteX8" fmla="*/ 725226 w 1081378"/>
                  <a:gd name="connsiteY8" fmla="*/ 94090 h 1283473"/>
                  <a:gd name="connsiteX0" fmla="*/ 725226 w 1081378"/>
                  <a:gd name="connsiteY0" fmla="*/ 94090 h 1491491"/>
                  <a:gd name="connsiteX1" fmla="*/ 114963 w 1081378"/>
                  <a:gd name="connsiteY1" fmla="*/ 66923 h 1491491"/>
                  <a:gd name="connsiteX2" fmla="*/ 35450 w 1081378"/>
                  <a:gd name="connsiteY2" fmla="*/ 432683 h 1491491"/>
                  <a:gd name="connsiteX3" fmla="*/ 289892 w 1081378"/>
                  <a:gd name="connsiteY3" fmla="*/ 615563 h 1491491"/>
                  <a:gd name="connsiteX4" fmla="*/ 284591 w 1081378"/>
                  <a:gd name="connsiteY4" fmla="*/ 767964 h 1491491"/>
                  <a:gd name="connsiteX5" fmla="*/ 307120 w 1081378"/>
                  <a:gd name="connsiteY5" fmla="*/ 1098605 h 1491491"/>
                  <a:gd name="connsiteX6" fmla="*/ 751068 w 1081378"/>
                  <a:gd name="connsiteY6" fmla="*/ 1243717 h 1491491"/>
                  <a:gd name="connsiteX7" fmla="*/ 1077071 w 1081378"/>
                  <a:gd name="connsiteY7" fmla="*/ 631466 h 1491491"/>
                  <a:gd name="connsiteX8" fmla="*/ 725226 w 1081378"/>
                  <a:gd name="connsiteY8" fmla="*/ 94090 h 1491491"/>
                  <a:gd name="connsiteX0" fmla="*/ 725226 w 1119478"/>
                  <a:gd name="connsiteY0" fmla="*/ 94090 h 1491491"/>
                  <a:gd name="connsiteX1" fmla="*/ 114963 w 1119478"/>
                  <a:gd name="connsiteY1" fmla="*/ 66923 h 1491491"/>
                  <a:gd name="connsiteX2" fmla="*/ 35450 w 1119478"/>
                  <a:gd name="connsiteY2" fmla="*/ 432683 h 1491491"/>
                  <a:gd name="connsiteX3" fmla="*/ 289892 w 1119478"/>
                  <a:gd name="connsiteY3" fmla="*/ 615563 h 1491491"/>
                  <a:gd name="connsiteX4" fmla="*/ 284591 w 1119478"/>
                  <a:gd name="connsiteY4" fmla="*/ 767964 h 1491491"/>
                  <a:gd name="connsiteX5" fmla="*/ 307120 w 1119478"/>
                  <a:gd name="connsiteY5" fmla="*/ 1098605 h 1491491"/>
                  <a:gd name="connsiteX6" fmla="*/ 979668 w 1119478"/>
                  <a:gd name="connsiteY6" fmla="*/ 1319917 h 1491491"/>
                  <a:gd name="connsiteX7" fmla="*/ 1077071 w 1119478"/>
                  <a:gd name="connsiteY7" fmla="*/ 631466 h 1491491"/>
                  <a:gd name="connsiteX8" fmla="*/ 725226 w 1119478"/>
                  <a:gd name="connsiteY8" fmla="*/ 94090 h 1491491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725226 w 1119478"/>
                  <a:gd name="connsiteY0" fmla="*/ 94091 h 1491492"/>
                  <a:gd name="connsiteX1" fmla="*/ 114963 w 1119478"/>
                  <a:gd name="connsiteY1" fmla="*/ 66924 h 1491492"/>
                  <a:gd name="connsiteX2" fmla="*/ 35450 w 1119478"/>
                  <a:gd name="connsiteY2" fmla="*/ 432684 h 1491492"/>
                  <a:gd name="connsiteX3" fmla="*/ 289892 w 1119478"/>
                  <a:gd name="connsiteY3" fmla="*/ 615564 h 1491492"/>
                  <a:gd name="connsiteX4" fmla="*/ 284591 w 1119478"/>
                  <a:gd name="connsiteY4" fmla="*/ 767965 h 1491492"/>
                  <a:gd name="connsiteX5" fmla="*/ 307120 w 1119478"/>
                  <a:gd name="connsiteY5" fmla="*/ 1098606 h 1491492"/>
                  <a:gd name="connsiteX6" fmla="*/ 979668 w 1119478"/>
                  <a:gd name="connsiteY6" fmla="*/ 1319918 h 1491492"/>
                  <a:gd name="connsiteX7" fmla="*/ 1077071 w 1119478"/>
                  <a:gd name="connsiteY7" fmla="*/ 631467 h 1491492"/>
                  <a:gd name="connsiteX8" fmla="*/ 725226 w 1119478"/>
                  <a:gd name="connsiteY8" fmla="*/ 94091 h 1491492"/>
                  <a:gd name="connsiteX0" fmla="*/ 693531 w 1087783"/>
                  <a:gd name="connsiteY0" fmla="*/ 94090 h 1491491"/>
                  <a:gd name="connsiteX1" fmla="*/ 235668 w 1087783"/>
                  <a:gd name="connsiteY1" fmla="*/ 66923 h 1491491"/>
                  <a:gd name="connsiteX2" fmla="*/ 3755 w 1087783"/>
                  <a:gd name="connsiteY2" fmla="*/ 432683 h 1491491"/>
                  <a:gd name="connsiteX3" fmla="*/ 258197 w 1087783"/>
                  <a:gd name="connsiteY3" fmla="*/ 615563 h 1491491"/>
                  <a:gd name="connsiteX4" fmla="*/ 252896 w 1087783"/>
                  <a:gd name="connsiteY4" fmla="*/ 767964 h 1491491"/>
                  <a:gd name="connsiteX5" fmla="*/ 275425 w 1087783"/>
                  <a:gd name="connsiteY5" fmla="*/ 1098605 h 1491491"/>
                  <a:gd name="connsiteX6" fmla="*/ 947973 w 1087783"/>
                  <a:gd name="connsiteY6" fmla="*/ 1319917 h 1491491"/>
                  <a:gd name="connsiteX7" fmla="*/ 1045376 w 1087783"/>
                  <a:gd name="connsiteY7" fmla="*/ 631466 h 1491491"/>
                  <a:gd name="connsiteX8" fmla="*/ 693531 w 1087783"/>
                  <a:gd name="connsiteY8" fmla="*/ 94090 h 14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783" h="1491491">
                    <a:moveTo>
                      <a:pt x="693531" y="94090"/>
                    </a:moveTo>
                    <a:cubicBezTo>
                      <a:pt x="558580" y="0"/>
                      <a:pt x="350631" y="10491"/>
                      <a:pt x="235668" y="66923"/>
                    </a:cubicBezTo>
                    <a:cubicBezTo>
                      <a:pt x="120705" y="123355"/>
                      <a:pt x="0" y="341243"/>
                      <a:pt x="3755" y="432683"/>
                    </a:cubicBezTo>
                    <a:cubicBezTo>
                      <a:pt x="7510" y="524123"/>
                      <a:pt x="216674" y="559683"/>
                      <a:pt x="258197" y="615563"/>
                    </a:cubicBezTo>
                    <a:cubicBezTo>
                      <a:pt x="299720" y="671443"/>
                      <a:pt x="250025" y="687457"/>
                      <a:pt x="252896" y="767964"/>
                    </a:cubicBezTo>
                    <a:cubicBezTo>
                      <a:pt x="255767" y="848471"/>
                      <a:pt x="197679" y="993913"/>
                      <a:pt x="275425" y="1098605"/>
                    </a:cubicBezTo>
                    <a:cubicBezTo>
                      <a:pt x="868762" y="1491491"/>
                      <a:pt x="819648" y="1397773"/>
                      <a:pt x="947973" y="1319917"/>
                    </a:cubicBezTo>
                    <a:cubicBezTo>
                      <a:pt x="1076298" y="1242061"/>
                      <a:pt x="1087783" y="835770"/>
                      <a:pt x="1045376" y="631466"/>
                    </a:cubicBezTo>
                    <a:cubicBezTo>
                      <a:pt x="1002969" y="427162"/>
                      <a:pt x="828482" y="188180"/>
                      <a:pt x="693531" y="9409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rgbClr val="FDBCB5"/>
                  </a:gs>
                  <a:gs pos="50000">
                    <a:srgbClr val="B00000"/>
                  </a:gs>
                  <a:gs pos="96000">
                    <a:schemeClr val="tx1"/>
                  </a:gs>
                </a:gsLst>
                <a:lin ang="66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38"/>
              <p:cNvSpPr/>
              <p:nvPr/>
            </p:nvSpPr>
            <p:spPr>
              <a:xfrm rot="14159224" flipV="1">
                <a:off x="6314719" y="3896386"/>
                <a:ext cx="742950" cy="658176"/>
              </a:xfrm>
              <a:custGeom>
                <a:avLst/>
                <a:gdLst>
                  <a:gd name="connsiteX0" fmla="*/ 101600 w 685800"/>
                  <a:gd name="connsiteY0" fmla="*/ 631825 h 631825"/>
                  <a:gd name="connsiteX1" fmla="*/ 0 w 685800"/>
                  <a:gd name="connsiteY1" fmla="*/ 333375 h 631825"/>
                  <a:gd name="connsiteX2" fmla="*/ 133350 w 685800"/>
                  <a:gd name="connsiteY2" fmla="*/ 361950 h 631825"/>
                  <a:gd name="connsiteX3" fmla="*/ 41275 w 685800"/>
                  <a:gd name="connsiteY3" fmla="*/ 120650 h 631825"/>
                  <a:gd name="connsiteX4" fmla="*/ 473075 w 685800"/>
                  <a:gd name="connsiteY4" fmla="*/ 0 h 631825"/>
                  <a:gd name="connsiteX5" fmla="*/ 419100 w 685800"/>
                  <a:gd name="connsiteY5" fmla="*/ 355600 h 631825"/>
                  <a:gd name="connsiteX6" fmla="*/ 469900 w 685800"/>
                  <a:gd name="connsiteY6" fmla="*/ 479425 h 631825"/>
                  <a:gd name="connsiteX7" fmla="*/ 641350 w 685800"/>
                  <a:gd name="connsiteY7" fmla="*/ 361950 h 631825"/>
                  <a:gd name="connsiteX8" fmla="*/ 685800 w 685800"/>
                  <a:gd name="connsiteY8" fmla="*/ 463550 h 631825"/>
                  <a:gd name="connsiteX9" fmla="*/ 419100 w 685800"/>
                  <a:gd name="connsiteY9" fmla="*/ 615950 h 631825"/>
                  <a:gd name="connsiteX10" fmla="*/ 317500 w 685800"/>
                  <a:gd name="connsiteY10" fmla="*/ 361950 h 631825"/>
                  <a:gd name="connsiteX11" fmla="*/ 371475 w 685800"/>
                  <a:gd name="connsiteY11" fmla="*/ 95250 h 631825"/>
                  <a:gd name="connsiteX12" fmla="*/ 127000 w 685800"/>
                  <a:gd name="connsiteY12" fmla="*/ 184150 h 631825"/>
                  <a:gd name="connsiteX13" fmla="*/ 225425 w 685800"/>
                  <a:gd name="connsiteY13" fmla="*/ 425450 h 631825"/>
                  <a:gd name="connsiteX14" fmla="*/ 104775 w 685800"/>
                  <a:gd name="connsiteY14" fmla="*/ 412750 h 631825"/>
                  <a:gd name="connsiteX15" fmla="*/ 168275 w 685800"/>
                  <a:gd name="connsiteY15" fmla="*/ 612775 h 631825"/>
                  <a:gd name="connsiteX0" fmla="*/ 0 w 736600"/>
                  <a:gd name="connsiteY0" fmla="*/ 631825 h 631825"/>
                  <a:gd name="connsiteX1" fmla="*/ 50800 w 736600"/>
                  <a:gd name="connsiteY1" fmla="*/ 333375 h 631825"/>
                  <a:gd name="connsiteX2" fmla="*/ 184150 w 736600"/>
                  <a:gd name="connsiteY2" fmla="*/ 361950 h 631825"/>
                  <a:gd name="connsiteX3" fmla="*/ 92075 w 736600"/>
                  <a:gd name="connsiteY3" fmla="*/ 120650 h 631825"/>
                  <a:gd name="connsiteX4" fmla="*/ 523875 w 736600"/>
                  <a:gd name="connsiteY4" fmla="*/ 0 h 631825"/>
                  <a:gd name="connsiteX5" fmla="*/ 469900 w 736600"/>
                  <a:gd name="connsiteY5" fmla="*/ 355600 h 631825"/>
                  <a:gd name="connsiteX6" fmla="*/ 520700 w 736600"/>
                  <a:gd name="connsiteY6" fmla="*/ 479425 h 631825"/>
                  <a:gd name="connsiteX7" fmla="*/ 692150 w 736600"/>
                  <a:gd name="connsiteY7" fmla="*/ 361950 h 631825"/>
                  <a:gd name="connsiteX8" fmla="*/ 736600 w 736600"/>
                  <a:gd name="connsiteY8" fmla="*/ 463550 h 631825"/>
                  <a:gd name="connsiteX9" fmla="*/ 469900 w 736600"/>
                  <a:gd name="connsiteY9" fmla="*/ 615950 h 631825"/>
                  <a:gd name="connsiteX10" fmla="*/ 368300 w 736600"/>
                  <a:gd name="connsiteY10" fmla="*/ 361950 h 631825"/>
                  <a:gd name="connsiteX11" fmla="*/ 422275 w 736600"/>
                  <a:gd name="connsiteY11" fmla="*/ 95250 h 631825"/>
                  <a:gd name="connsiteX12" fmla="*/ 177800 w 736600"/>
                  <a:gd name="connsiteY12" fmla="*/ 184150 h 631825"/>
                  <a:gd name="connsiteX13" fmla="*/ 276225 w 736600"/>
                  <a:gd name="connsiteY13" fmla="*/ 425450 h 631825"/>
                  <a:gd name="connsiteX14" fmla="*/ 155575 w 736600"/>
                  <a:gd name="connsiteY14" fmla="*/ 412750 h 631825"/>
                  <a:gd name="connsiteX15" fmla="*/ 219075 w 736600"/>
                  <a:gd name="connsiteY15" fmla="*/ 612775 h 63182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55575 w 736600"/>
                  <a:gd name="connsiteY14" fmla="*/ 41275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85725 w 736600"/>
                  <a:gd name="connsiteY15" fmla="*/ 650875 h 650875"/>
                  <a:gd name="connsiteX0" fmla="*/ 0 w 736600"/>
                  <a:gd name="connsiteY0" fmla="*/ 631825 h 650875"/>
                  <a:gd name="connsiteX1" fmla="*/ 50800 w 736600"/>
                  <a:gd name="connsiteY1" fmla="*/ 333375 h 650875"/>
                  <a:gd name="connsiteX2" fmla="*/ 184150 w 736600"/>
                  <a:gd name="connsiteY2" fmla="*/ 361950 h 650875"/>
                  <a:gd name="connsiteX3" fmla="*/ 92075 w 736600"/>
                  <a:gd name="connsiteY3" fmla="*/ 120650 h 650875"/>
                  <a:gd name="connsiteX4" fmla="*/ 523875 w 736600"/>
                  <a:gd name="connsiteY4" fmla="*/ 0 h 650875"/>
                  <a:gd name="connsiteX5" fmla="*/ 469900 w 736600"/>
                  <a:gd name="connsiteY5" fmla="*/ 355600 h 650875"/>
                  <a:gd name="connsiteX6" fmla="*/ 520700 w 736600"/>
                  <a:gd name="connsiteY6" fmla="*/ 479425 h 650875"/>
                  <a:gd name="connsiteX7" fmla="*/ 692150 w 736600"/>
                  <a:gd name="connsiteY7" fmla="*/ 361950 h 650875"/>
                  <a:gd name="connsiteX8" fmla="*/ 736600 w 736600"/>
                  <a:gd name="connsiteY8" fmla="*/ 463550 h 650875"/>
                  <a:gd name="connsiteX9" fmla="*/ 469900 w 736600"/>
                  <a:gd name="connsiteY9" fmla="*/ 615950 h 650875"/>
                  <a:gd name="connsiteX10" fmla="*/ 368300 w 736600"/>
                  <a:gd name="connsiteY10" fmla="*/ 361950 h 650875"/>
                  <a:gd name="connsiteX11" fmla="*/ 422275 w 736600"/>
                  <a:gd name="connsiteY11" fmla="*/ 95250 h 650875"/>
                  <a:gd name="connsiteX12" fmla="*/ 177800 w 736600"/>
                  <a:gd name="connsiteY12" fmla="*/ 184150 h 650875"/>
                  <a:gd name="connsiteX13" fmla="*/ 276225 w 736600"/>
                  <a:gd name="connsiteY13" fmla="*/ 425450 h 650875"/>
                  <a:gd name="connsiteX14" fmla="*/ 120650 w 736600"/>
                  <a:gd name="connsiteY14" fmla="*/ 419100 h 650875"/>
                  <a:gd name="connsiteX15" fmla="*/ 95250 w 736600"/>
                  <a:gd name="connsiteY15" fmla="*/ 603250 h 650875"/>
                  <a:gd name="connsiteX16" fmla="*/ 85725 w 736600"/>
                  <a:gd name="connsiteY16" fmla="*/ 650875 h 65087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28625 w 742950"/>
                  <a:gd name="connsiteY11" fmla="*/ 95250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  <a:gd name="connsiteX0" fmla="*/ 6350 w 742950"/>
                  <a:gd name="connsiteY0" fmla="*/ 631825 h 631825"/>
                  <a:gd name="connsiteX1" fmla="*/ 57150 w 742950"/>
                  <a:gd name="connsiteY1" fmla="*/ 333375 h 631825"/>
                  <a:gd name="connsiteX2" fmla="*/ 190500 w 742950"/>
                  <a:gd name="connsiteY2" fmla="*/ 361950 h 631825"/>
                  <a:gd name="connsiteX3" fmla="*/ 98425 w 742950"/>
                  <a:gd name="connsiteY3" fmla="*/ 120650 h 631825"/>
                  <a:gd name="connsiteX4" fmla="*/ 530225 w 742950"/>
                  <a:gd name="connsiteY4" fmla="*/ 0 h 631825"/>
                  <a:gd name="connsiteX5" fmla="*/ 476250 w 742950"/>
                  <a:gd name="connsiteY5" fmla="*/ 355600 h 631825"/>
                  <a:gd name="connsiteX6" fmla="*/ 527050 w 742950"/>
                  <a:gd name="connsiteY6" fmla="*/ 479425 h 631825"/>
                  <a:gd name="connsiteX7" fmla="*/ 698500 w 742950"/>
                  <a:gd name="connsiteY7" fmla="*/ 361950 h 631825"/>
                  <a:gd name="connsiteX8" fmla="*/ 742950 w 742950"/>
                  <a:gd name="connsiteY8" fmla="*/ 463550 h 631825"/>
                  <a:gd name="connsiteX9" fmla="*/ 476250 w 742950"/>
                  <a:gd name="connsiteY9" fmla="*/ 615950 h 631825"/>
                  <a:gd name="connsiteX10" fmla="*/ 374650 w 742950"/>
                  <a:gd name="connsiteY10" fmla="*/ 361950 h 631825"/>
                  <a:gd name="connsiteX11" fmla="*/ 431800 w 742950"/>
                  <a:gd name="connsiteY11" fmla="*/ 117475 h 631825"/>
                  <a:gd name="connsiteX12" fmla="*/ 184150 w 742950"/>
                  <a:gd name="connsiteY12" fmla="*/ 184150 h 631825"/>
                  <a:gd name="connsiteX13" fmla="*/ 282575 w 742950"/>
                  <a:gd name="connsiteY13" fmla="*/ 425450 h 631825"/>
                  <a:gd name="connsiteX14" fmla="*/ 127000 w 742950"/>
                  <a:gd name="connsiteY14" fmla="*/ 419100 h 631825"/>
                  <a:gd name="connsiteX15" fmla="*/ 101600 w 742950"/>
                  <a:gd name="connsiteY15" fmla="*/ 603250 h 631825"/>
                  <a:gd name="connsiteX16" fmla="*/ 0 w 742950"/>
                  <a:gd name="connsiteY16" fmla="*/ 622300 h 6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2950" h="631825">
                    <a:moveTo>
                      <a:pt x="6350" y="631825"/>
                    </a:moveTo>
                    <a:lnTo>
                      <a:pt x="57150" y="333375"/>
                    </a:lnTo>
                    <a:lnTo>
                      <a:pt x="190500" y="361950"/>
                    </a:lnTo>
                    <a:lnTo>
                      <a:pt x="98425" y="120650"/>
                    </a:lnTo>
                    <a:lnTo>
                      <a:pt x="530225" y="0"/>
                    </a:lnTo>
                    <a:lnTo>
                      <a:pt x="476250" y="355600"/>
                    </a:lnTo>
                    <a:lnTo>
                      <a:pt x="527050" y="479425"/>
                    </a:lnTo>
                    <a:lnTo>
                      <a:pt x="698500" y="361950"/>
                    </a:lnTo>
                    <a:lnTo>
                      <a:pt x="742950" y="463550"/>
                    </a:lnTo>
                    <a:lnTo>
                      <a:pt x="476250" y="615950"/>
                    </a:lnTo>
                    <a:lnTo>
                      <a:pt x="374650" y="361950"/>
                    </a:lnTo>
                    <a:lnTo>
                      <a:pt x="431800" y="117475"/>
                    </a:lnTo>
                    <a:lnTo>
                      <a:pt x="184150" y="184150"/>
                    </a:lnTo>
                    <a:lnTo>
                      <a:pt x="282575" y="425450"/>
                    </a:lnTo>
                    <a:lnTo>
                      <a:pt x="127000" y="419100"/>
                    </a:lnTo>
                    <a:lnTo>
                      <a:pt x="101600" y="603250"/>
                    </a:lnTo>
                    <a:lnTo>
                      <a:pt x="0" y="622300"/>
                    </a:lnTo>
                  </a:path>
                </a:pathLst>
              </a:cu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39"/>
              <p:cNvSpPr/>
              <p:nvPr/>
            </p:nvSpPr>
            <p:spPr>
              <a:xfrm rot="17756437">
                <a:off x="6028881" y="4878686"/>
                <a:ext cx="866432" cy="284439"/>
              </a:xfrm>
              <a:custGeom>
                <a:avLst/>
                <a:gdLst>
                  <a:gd name="connsiteX0" fmla="*/ 46182 w 6233218"/>
                  <a:gd name="connsiteY0" fmla="*/ 581891 h 1653309"/>
                  <a:gd name="connsiteX1" fmla="*/ 55418 w 6233218"/>
                  <a:gd name="connsiteY1" fmla="*/ 849745 h 1653309"/>
                  <a:gd name="connsiteX2" fmla="*/ 1551709 w 6233218"/>
                  <a:gd name="connsiteY2" fmla="*/ 535709 h 1653309"/>
                  <a:gd name="connsiteX3" fmla="*/ 1422400 w 6233218"/>
                  <a:gd name="connsiteY3" fmla="*/ 1182254 h 1653309"/>
                  <a:gd name="connsiteX4" fmla="*/ 3131127 w 6233218"/>
                  <a:gd name="connsiteY4" fmla="*/ 794327 h 1653309"/>
                  <a:gd name="connsiteX5" fmla="*/ 2974109 w 6233218"/>
                  <a:gd name="connsiteY5" fmla="*/ 1653309 h 1653309"/>
                  <a:gd name="connsiteX6" fmla="*/ 5985164 w 6233218"/>
                  <a:gd name="connsiteY6" fmla="*/ 932873 h 1653309"/>
                  <a:gd name="connsiteX7" fmla="*/ 6049818 w 6233218"/>
                  <a:gd name="connsiteY7" fmla="*/ 415636 h 1653309"/>
                  <a:gd name="connsiteX8" fmla="*/ 3445164 w 6233218"/>
                  <a:gd name="connsiteY8" fmla="*/ 1191491 h 1653309"/>
                  <a:gd name="connsiteX9" fmla="*/ 3676073 w 6233218"/>
                  <a:gd name="connsiteY9" fmla="*/ 230909 h 1653309"/>
                  <a:gd name="connsiteX10" fmla="*/ 1930400 w 6233218"/>
                  <a:gd name="connsiteY10" fmla="*/ 720436 h 1653309"/>
                  <a:gd name="connsiteX11" fmla="*/ 2115127 w 6233218"/>
                  <a:gd name="connsiteY11" fmla="*/ 0 h 1653309"/>
                  <a:gd name="connsiteX12" fmla="*/ 0 w 6233218"/>
                  <a:gd name="connsiteY12" fmla="*/ 443345 h 1653309"/>
                  <a:gd name="connsiteX0" fmla="*/ 46182 w 6233218"/>
                  <a:gd name="connsiteY0" fmla="*/ 429491 h 1653309"/>
                  <a:gd name="connsiteX1" fmla="*/ 55418 w 6233218"/>
                  <a:gd name="connsiteY1" fmla="*/ 849745 h 1653309"/>
                  <a:gd name="connsiteX2" fmla="*/ 1551709 w 6233218"/>
                  <a:gd name="connsiteY2" fmla="*/ 535709 h 1653309"/>
                  <a:gd name="connsiteX3" fmla="*/ 1422400 w 6233218"/>
                  <a:gd name="connsiteY3" fmla="*/ 1182254 h 1653309"/>
                  <a:gd name="connsiteX4" fmla="*/ 3131127 w 6233218"/>
                  <a:gd name="connsiteY4" fmla="*/ 794327 h 1653309"/>
                  <a:gd name="connsiteX5" fmla="*/ 2974109 w 6233218"/>
                  <a:gd name="connsiteY5" fmla="*/ 1653309 h 1653309"/>
                  <a:gd name="connsiteX6" fmla="*/ 5985164 w 6233218"/>
                  <a:gd name="connsiteY6" fmla="*/ 932873 h 1653309"/>
                  <a:gd name="connsiteX7" fmla="*/ 6049818 w 6233218"/>
                  <a:gd name="connsiteY7" fmla="*/ 415636 h 1653309"/>
                  <a:gd name="connsiteX8" fmla="*/ 3445164 w 6233218"/>
                  <a:gd name="connsiteY8" fmla="*/ 1191491 h 1653309"/>
                  <a:gd name="connsiteX9" fmla="*/ 3676073 w 6233218"/>
                  <a:gd name="connsiteY9" fmla="*/ 230909 h 1653309"/>
                  <a:gd name="connsiteX10" fmla="*/ 1930400 w 6233218"/>
                  <a:gd name="connsiteY10" fmla="*/ 720436 h 1653309"/>
                  <a:gd name="connsiteX11" fmla="*/ 2115127 w 6233218"/>
                  <a:gd name="connsiteY11" fmla="*/ 0 h 1653309"/>
                  <a:gd name="connsiteX12" fmla="*/ 0 w 6233218"/>
                  <a:gd name="connsiteY12" fmla="*/ 443345 h 1653309"/>
                  <a:gd name="connsiteX0" fmla="*/ 46182 w 6233218"/>
                  <a:gd name="connsiteY0" fmla="*/ 429491 h 1653309"/>
                  <a:gd name="connsiteX1" fmla="*/ 55418 w 6233218"/>
                  <a:gd name="connsiteY1" fmla="*/ 849745 h 1653309"/>
                  <a:gd name="connsiteX2" fmla="*/ 1551709 w 6233218"/>
                  <a:gd name="connsiteY2" fmla="*/ 535709 h 1653309"/>
                  <a:gd name="connsiteX3" fmla="*/ 1422400 w 6233218"/>
                  <a:gd name="connsiteY3" fmla="*/ 1182254 h 1653309"/>
                  <a:gd name="connsiteX4" fmla="*/ 3131127 w 6233218"/>
                  <a:gd name="connsiteY4" fmla="*/ 794327 h 1653309"/>
                  <a:gd name="connsiteX5" fmla="*/ 2974109 w 6233218"/>
                  <a:gd name="connsiteY5" fmla="*/ 1653309 h 1653309"/>
                  <a:gd name="connsiteX6" fmla="*/ 5985164 w 6233218"/>
                  <a:gd name="connsiteY6" fmla="*/ 932873 h 1653309"/>
                  <a:gd name="connsiteX7" fmla="*/ 6049818 w 6233218"/>
                  <a:gd name="connsiteY7" fmla="*/ 415636 h 1653309"/>
                  <a:gd name="connsiteX8" fmla="*/ 3445164 w 6233218"/>
                  <a:gd name="connsiteY8" fmla="*/ 1191491 h 1653309"/>
                  <a:gd name="connsiteX9" fmla="*/ 3676073 w 6233218"/>
                  <a:gd name="connsiteY9" fmla="*/ 230909 h 1653309"/>
                  <a:gd name="connsiteX10" fmla="*/ 1930400 w 6233218"/>
                  <a:gd name="connsiteY10" fmla="*/ 720436 h 1653309"/>
                  <a:gd name="connsiteX11" fmla="*/ 2115127 w 6233218"/>
                  <a:gd name="connsiteY11" fmla="*/ 0 h 1653309"/>
                  <a:gd name="connsiteX12" fmla="*/ 0 w 6233218"/>
                  <a:gd name="connsiteY12" fmla="*/ 443345 h 1653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33218" h="1653309">
                    <a:moveTo>
                      <a:pt x="46182" y="429491"/>
                    </a:moveTo>
                    <a:cubicBezTo>
                      <a:pt x="53879" y="377921"/>
                      <a:pt x="52339" y="709660"/>
                      <a:pt x="55418" y="849745"/>
                    </a:cubicBezTo>
                    <a:lnTo>
                      <a:pt x="1551709" y="535709"/>
                    </a:lnTo>
                    <a:lnTo>
                      <a:pt x="1422400" y="1182254"/>
                    </a:lnTo>
                    <a:lnTo>
                      <a:pt x="3131127" y="794327"/>
                    </a:lnTo>
                    <a:lnTo>
                      <a:pt x="2974109" y="1653309"/>
                    </a:lnTo>
                    <a:lnTo>
                      <a:pt x="5985164" y="932873"/>
                    </a:lnTo>
                    <a:cubicBezTo>
                      <a:pt x="6059490" y="412588"/>
                      <a:pt x="6233218" y="415636"/>
                      <a:pt x="6049818" y="415636"/>
                    </a:cubicBezTo>
                    <a:lnTo>
                      <a:pt x="3445164" y="1191491"/>
                    </a:lnTo>
                    <a:lnTo>
                      <a:pt x="3676073" y="230909"/>
                    </a:lnTo>
                    <a:lnTo>
                      <a:pt x="1930400" y="720436"/>
                    </a:lnTo>
                    <a:lnTo>
                      <a:pt x="2115127" y="0"/>
                    </a:lnTo>
                    <a:lnTo>
                      <a:pt x="0" y="443345"/>
                    </a:lnTo>
                  </a:path>
                </a:pathLst>
              </a:cu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40"/>
              <p:cNvSpPr txBox="1"/>
              <p:nvPr/>
            </p:nvSpPr>
            <p:spPr>
              <a:xfrm>
                <a:off x="5287358" y="3246829"/>
                <a:ext cx="838200" cy="51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GB" sz="2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w Cen MT Condensed Extra Bold" pitchFamily="34" charset="0"/>
                  </a:rPr>
                  <a:t>coiled coil</a:t>
                </a:r>
                <a:endParaRPr 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endParaRPr>
              </a:p>
            </p:txBody>
          </p:sp>
        </p:grpSp>
        <p:sp>
          <p:nvSpPr>
            <p:cNvPr id="64" name="TextBox 11"/>
            <p:cNvSpPr txBox="1"/>
            <p:nvPr/>
          </p:nvSpPr>
          <p:spPr>
            <a:xfrm>
              <a:off x="6467855" y="1562469"/>
              <a:ext cx="25826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 smtClean="0">
                  <a:latin typeface="Tw Cen MT Condensed Extra Bold" pitchFamily="34" charset="0"/>
                </a:rPr>
                <a:t>49 interactions with</a:t>
              </a:r>
            </a:p>
            <a:p>
              <a:pPr algn="r"/>
              <a:r>
                <a:rPr lang="en-GB" sz="2000" dirty="0">
                  <a:latin typeface="Tw Cen MT Condensed Extra Bold" pitchFamily="34" charset="0"/>
                </a:rPr>
                <a:t>a</a:t>
              </a:r>
              <a:r>
                <a:rPr lang="en-GB" sz="2000" dirty="0" smtClean="0">
                  <a:latin typeface="Tw Cen MT Condensed Extra Bold" pitchFamily="34" charset="0"/>
                </a:rPr>
                <a:t>nother </a:t>
              </a:r>
              <a:r>
                <a:rPr lang="en-GB" sz="2000" dirty="0" err="1" smtClean="0">
                  <a:latin typeface="Tw Cen MT Condensed Extra Bold" pitchFamily="34" charset="0"/>
                </a:rPr>
                <a:t>polyQ</a:t>
              </a:r>
              <a:r>
                <a:rPr lang="en-GB" sz="2000" dirty="0" smtClean="0">
                  <a:latin typeface="Tw Cen MT Condensed Extra Bold" pitchFamily="34" charset="0"/>
                </a:rPr>
                <a:t> protein</a:t>
              </a:r>
            </a:p>
            <a:p>
              <a:pPr algn="r"/>
              <a:r>
                <a:rPr lang="en-GB" sz="2000" dirty="0" smtClean="0">
                  <a:latin typeface="Tw Cen MT Condensed Extra Bold" pitchFamily="34" charset="0"/>
                </a:rPr>
                <a:t>(p-value = 0.0023)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</p:grpSp>
      <p:sp>
        <p:nvSpPr>
          <p:cNvPr id="65" name="TextBox 11"/>
          <p:cNvSpPr txBox="1"/>
          <p:nvPr/>
        </p:nvSpPr>
        <p:spPr>
          <a:xfrm>
            <a:off x="1341797" y="258883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86 human </a:t>
            </a:r>
            <a:r>
              <a:rPr lang="en-GB" sz="2000" dirty="0" err="1" smtClean="0">
                <a:latin typeface="Tw Cen MT Condensed Extra Bold" pitchFamily="34" charset="0"/>
              </a:rPr>
              <a:t>polyQ</a:t>
            </a:r>
            <a:r>
              <a:rPr lang="en-GB" sz="2000" dirty="0" smtClean="0">
                <a:latin typeface="Tw Cen MT Condensed Extra Bold" pitchFamily="34" charset="0"/>
              </a:rPr>
              <a:t> proteins</a:t>
            </a:r>
            <a:endParaRPr lang="en-US" sz="2000" dirty="0">
              <a:latin typeface="Tw Cen MT Condensed Extra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55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3"/>
          <p:cNvGrpSpPr/>
          <p:nvPr/>
        </p:nvGrpSpPr>
        <p:grpSpPr>
          <a:xfrm>
            <a:off x="1303383" y="1370947"/>
            <a:ext cx="2056659" cy="4204559"/>
            <a:chOff x="5151489" y="1868954"/>
            <a:chExt cx="2056659" cy="4204559"/>
          </a:xfrm>
        </p:grpSpPr>
        <p:sp>
          <p:nvSpPr>
            <p:cNvPr id="4" name="TextBox 34"/>
            <p:cNvSpPr txBox="1"/>
            <p:nvPr/>
          </p:nvSpPr>
          <p:spPr>
            <a:xfrm>
              <a:off x="6369948" y="5035131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err="1" smtClean="0">
                  <a:solidFill>
                    <a:srgbClr val="00B050"/>
                  </a:solidFill>
                  <a:latin typeface="Tw Cen MT Condensed Extra Bold" pitchFamily="34" charset="0"/>
                </a:rPr>
                <a:t>polyP</a:t>
              </a:r>
              <a:endParaRPr lang="en-US" sz="2000" dirty="0">
                <a:solidFill>
                  <a:srgbClr val="00B050"/>
                </a:solidFill>
                <a:latin typeface="Tw Cen MT Condensed Extra Bold" pitchFamily="34" charset="0"/>
              </a:endParaRPr>
            </a:p>
          </p:txBody>
        </p:sp>
        <p:sp>
          <p:nvSpPr>
            <p:cNvPr id="5" name="Freeform 35"/>
            <p:cNvSpPr/>
            <p:nvPr/>
          </p:nvSpPr>
          <p:spPr>
            <a:xfrm rot="21119756">
              <a:off x="5496198" y="1868954"/>
              <a:ext cx="1113183" cy="1260282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183" h="1260282">
                  <a:moveTo>
                    <a:pt x="490331" y="147099"/>
                  </a:moveTo>
                  <a:cubicBezTo>
                    <a:pt x="329980" y="53009"/>
                    <a:pt x="185531" y="0"/>
                    <a:pt x="108668" y="43732"/>
                  </a:cubicBezTo>
                  <a:cubicBezTo>
                    <a:pt x="31805" y="87464"/>
                    <a:pt x="0" y="318052"/>
                    <a:pt x="29155" y="409492"/>
                  </a:cubicBezTo>
                  <a:cubicBezTo>
                    <a:pt x="58310" y="500932"/>
                    <a:pt x="263719" y="519485"/>
                    <a:pt x="283597" y="592372"/>
                  </a:cubicBezTo>
                  <a:cubicBezTo>
                    <a:pt x="303475" y="665259"/>
                    <a:pt x="71562" y="742122"/>
                    <a:pt x="148425" y="846814"/>
                  </a:cubicBezTo>
                  <a:cubicBezTo>
                    <a:pt x="741762" y="1239700"/>
                    <a:pt x="591048" y="1260282"/>
                    <a:pt x="744773" y="1220526"/>
                  </a:cubicBezTo>
                  <a:cubicBezTo>
                    <a:pt x="898498" y="1180770"/>
                    <a:pt x="1113183" y="787180"/>
                    <a:pt x="1070776" y="608275"/>
                  </a:cubicBezTo>
                  <a:cubicBezTo>
                    <a:pt x="1028369" y="429371"/>
                    <a:pt x="650682" y="241190"/>
                    <a:pt x="490331" y="147099"/>
                  </a:cubicBezTo>
                  <a:close/>
                </a:path>
              </a:pathLst>
            </a:custGeom>
            <a:gradFill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30"/>
            <p:cNvGrpSpPr/>
            <p:nvPr/>
          </p:nvGrpSpPr>
          <p:grpSpPr>
            <a:xfrm rot="10931318">
              <a:off x="6035042" y="2965615"/>
              <a:ext cx="448141" cy="1113734"/>
              <a:chOff x="2041076" y="4193012"/>
              <a:chExt cx="448141" cy="1113734"/>
            </a:xfrm>
          </p:grpSpPr>
          <p:sp>
            <p:nvSpPr>
              <p:cNvPr id="11" name="Freeform 16"/>
              <p:cNvSpPr/>
              <p:nvPr/>
            </p:nvSpPr>
            <p:spPr>
              <a:xfrm rot="20811630">
                <a:off x="2156515" y="4929420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8"/>
              <p:cNvSpPr/>
              <p:nvPr/>
            </p:nvSpPr>
            <p:spPr>
              <a:xfrm rot="10011630" flipH="1">
                <a:off x="2187636" y="5045674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43"/>
              <p:cNvSpPr/>
              <p:nvPr/>
            </p:nvSpPr>
            <p:spPr>
              <a:xfrm rot="21045413">
                <a:off x="2098019" y="4685696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44"/>
              <p:cNvSpPr/>
              <p:nvPr/>
            </p:nvSpPr>
            <p:spPr>
              <a:xfrm rot="10245413" flipH="1">
                <a:off x="2124611" y="4796791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45"/>
              <p:cNvSpPr/>
              <p:nvPr/>
            </p:nvSpPr>
            <p:spPr>
              <a:xfrm rot="21253314">
                <a:off x="2062354" y="4442648"/>
                <a:ext cx="30570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46"/>
              <p:cNvSpPr/>
              <p:nvPr/>
            </p:nvSpPr>
            <p:spPr>
              <a:xfrm rot="10453314" flipH="1">
                <a:off x="2078341" y="4561667"/>
                <a:ext cx="301581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47"/>
              <p:cNvSpPr/>
              <p:nvPr/>
            </p:nvSpPr>
            <p:spPr>
              <a:xfrm rot="21527725">
                <a:off x="2041076" y="4193012"/>
                <a:ext cx="305703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48"/>
              <p:cNvSpPr/>
              <p:nvPr/>
            </p:nvSpPr>
            <p:spPr>
              <a:xfrm rot="10727725" flipH="1">
                <a:off x="2051892" y="4306445"/>
                <a:ext cx="301582" cy="261072"/>
              </a:xfrm>
              <a:custGeom>
                <a:avLst/>
                <a:gdLst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993913"/>
                  <a:gd name="connsiteX1" fmla="*/ 95415 w 1081377"/>
                  <a:gd name="connsiteY1" fmla="*/ 230588 h 993913"/>
                  <a:gd name="connsiteX2" fmla="*/ 389614 w 1081377"/>
                  <a:gd name="connsiteY2" fmla="*/ 508884 h 993913"/>
                  <a:gd name="connsiteX3" fmla="*/ 858741 w 1081377"/>
                  <a:gd name="connsiteY3" fmla="*/ 588397 h 993913"/>
                  <a:gd name="connsiteX4" fmla="*/ 1081377 w 1081377"/>
                  <a:gd name="connsiteY4" fmla="*/ 524786 h 993913"/>
                  <a:gd name="connsiteX5" fmla="*/ 1081377 w 1081377"/>
                  <a:gd name="connsiteY5" fmla="*/ 922352 h 993913"/>
                  <a:gd name="connsiteX6" fmla="*/ 890546 w 1081377"/>
                  <a:gd name="connsiteY6" fmla="*/ 993913 h 993913"/>
                  <a:gd name="connsiteX7" fmla="*/ 381662 w 1081377"/>
                  <a:gd name="connsiteY7" fmla="*/ 882595 h 993913"/>
                  <a:gd name="connsiteX8" fmla="*/ 63610 w 1081377"/>
                  <a:gd name="connsiteY8" fmla="*/ 564543 h 993913"/>
                  <a:gd name="connsiteX9" fmla="*/ 0 w 1081377"/>
                  <a:gd name="connsiteY9" fmla="*/ 405517 h 993913"/>
                  <a:gd name="connsiteX10" fmla="*/ 7951 w 1081377"/>
                  <a:gd name="connsiteY10" fmla="*/ 0 h 993913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  <a:gd name="connsiteX0" fmla="*/ 7951 w 1081377"/>
                  <a:gd name="connsiteY0" fmla="*/ 0 h 1000540"/>
                  <a:gd name="connsiteX1" fmla="*/ 95415 w 1081377"/>
                  <a:gd name="connsiteY1" fmla="*/ 230588 h 1000540"/>
                  <a:gd name="connsiteX2" fmla="*/ 389614 w 1081377"/>
                  <a:gd name="connsiteY2" fmla="*/ 508884 h 1000540"/>
                  <a:gd name="connsiteX3" fmla="*/ 858741 w 1081377"/>
                  <a:gd name="connsiteY3" fmla="*/ 588397 h 1000540"/>
                  <a:gd name="connsiteX4" fmla="*/ 1081377 w 1081377"/>
                  <a:gd name="connsiteY4" fmla="*/ 524786 h 1000540"/>
                  <a:gd name="connsiteX5" fmla="*/ 1081377 w 1081377"/>
                  <a:gd name="connsiteY5" fmla="*/ 922352 h 1000540"/>
                  <a:gd name="connsiteX6" fmla="*/ 890546 w 1081377"/>
                  <a:gd name="connsiteY6" fmla="*/ 993913 h 1000540"/>
                  <a:gd name="connsiteX7" fmla="*/ 381662 w 1081377"/>
                  <a:gd name="connsiteY7" fmla="*/ 882595 h 1000540"/>
                  <a:gd name="connsiteX8" fmla="*/ 63610 w 1081377"/>
                  <a:gd name="connsiteY8" fmla="*/ 564543 h 1000540"/>
                  <a:gd name="connsiteX9" fmla="*/ 0 w 1081377"/>
                  <a:gd name="connsiteY9" fmla="*/ 405517 h 1000540"/>
                  <a:gd name="connsiteX10" fmla="*/ 7951 w 1081377"/>
                  <a:gd name="connsiteY10" fmla="*/ 0 h 100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1377" h="1000540">
                    <a:moveTo>
                      <a:pt x="7951" y="0"/>
                    </a:moveTo>
                    <a:lnTo>
                      <a:pt x="95415" y="230588"/>
                    </a:lnTo>
                    <a:cubicBezTo>
                      <a:pt x="159025" y="315402"/>
                      <a:pt x="262393" y="449249"/>
                      <a:pt x="389614" y="508884"/>
                    </a:cubicBezTo>
                    <a:cubicBezTo>
                      <a:pt x="516835" y="568519"/>
                      <a:pt x="743447" y="585747"/>
                      <a:pt x="858741" y="588397"/>
                    </a:cubicBezTo>
                    <a:cubicBezTo>
                      <a:pt x="974035" y="591047"/>
                      <a:pt x="1044271" y="469127"/>
                      <a:pt x="1081377" y="524786"/>
                    </a:cubicBezTo>
                    <a:lnTo>
                      <a:pt x="1081377" y="922352"/>
                    </a:lnTo>
                    <a:cubicBezTo>
                      <a:pt x="1049572" y="1000540"/>
                      <a:pt x="1070775" y="974035"/>
                      <a:pt x="890546" y="993913"/>
                    </a:cubicBezTo>
                    <a:cubicBezTo>
                      <a:pt x="773927" y="987287"/>
                      <a:pt x="519485" y="954157"/>
                      <a:pt x="381662" y="882595"/>
                    </a:cubicBezTo>
                    <a:cubicBezTo>
                      <a:pt x="243839" y="811033"/>
                      <a:pt x="127220" y="644056"/>
                      <a:pt x="63610" y="564543"/>
                    </a:cubicBezTo>
                    <a:cubicBezTo>
                      <a:pt x="0" y="485030"/>
                      <a:pt x="9276" y="499607"/>
                      <a:pt x="0" y="405517"/>
                    </a:cubicBezTo>
                    <a:lnTo>
                      <a:pt x="7951" y="0"/>
                    </a:lnTo>
                    <a:close/>
                  </a:path>
                </a:pathLst>
              </a:custGeom>
              <a:gradFill>
                <a:gsLst>
                  <a:gs pos="89999">
                    <a:schemeClr val="tx2">
                      <a:lumMod val="75000"/>
                    </a:schemeClr>
                  </a:gs>
                  <a:gs pos="15000">
                    <a:schemeClr val="tx2">
                      <a:lumMod val="60000"/>
                      <a:lumOff val="40000"/>
                    </a:schemeClr>
                  </a:gs>
                  <a:gs pos="47000">
                    <a:schemeClr val="bg1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37"/>
            <p:cNvSpPr/>
            <p:nvPr/>
          </p:nvSpPr>
          <p:spPr>
            <a:xfrm rot="9144589">
              <a:off x="5151489" y="4582022"/>
              <a:ext cx="1087783" cy="1491491"/>
            </a:xfrm>
            <a:custGeom>
              <a:avLst/>
              <a:gdLst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61176 w 1041621"/>
                <a:gd name="connsiteY0" fmla="*/ 103367 h 1403089"/>
                <a:gd name="connsiteX1" fmla="*/ 79513 w 1041621"/>
                <a:gd name="connsiteY1" fmla="*/ 0 h 1403089"/>
                <a:gd name="connsiteX2" fmla="*/ 0 w 1041621"/>
                <a:gd name="connsiteY2" fmla="*/ 365760 h 1403089"/>
                <a:gd name="connsiteX3" fmla="*/ 254442 w 1041621"/>
                <a:gd name="connsiteY3" fmla="*/ 548640 h 1403089"/>
                <a:gd name="connsiteX4" fmla="*/ 119270 w 1041621"/>
                <a:gd name="connsiteY4" fmla="*/ 803082 h 1403089"/>
                <a:gd name="connsiteX5" fmla="*/ 715618 w 1041621"/>
                <a:gd name="connsiteY5" fmla="*/ 1176794 h 1403089"/>
                <a:gd name="connsiteX6" fmla="*/ 1041621 w 1041621"/>
                <a:gd name="connsiteY6" fmla="*/ 564543 h 1403089"/>
                <a:gd name="connsiteX7" fmla="*/ 461176 w 1041621"/>
                <a:gd name="connsiteY7" fmla="*/ 103367 h 1403089"/>
                <a:gd name="connsiteX0" fmla="*/ 490331 w 1070776"/>
                <a:gd name="connsiteY0" fmla="*/ 147099 h 1446821"/>
                <a:gd name="connsiteX1" fmla="*/ 108668 w 1070776"/>
                <a:gd name="connsiteY1" fmla="*/ 43732 h 1446821"/>
                <a:gd name="connsiteX2" fmla="*/ 29155 w 1070776"/>
                <a:gd name="connsiteY2" fmla="*/ 409492 h 1446821"/>
                <a:gd name="connsiteX3" fmla="*/ 283597 w 1070776"/>
                <a:gd name="connsiteY3" fmla="*/ 592372 h 1446821"/>
                <a:gd name="connsiteX4" fmla="*/ 148425 w 1070776"/>
                <a:gd name="connsiteY4" fmla="*/ 846814 h 1446821"/>
                <a:gd name="connsiteX5" fmla="*/ 744773 w 1070776"/>
                <a:gd name="connsiteY5" fmla="*/ 1220526 h 1446821"/>
                <a:gd name="connsiteX6" fmla="*/ 1070776 w 1070776"/>
                <a:gd name="connsiteY6" fmla="*/ 608275 h 1446821"/>
                <a:gd name="connsiteX7" fmla="*/ 490331 w 1070776"/>
                <a:gd name="connsiteY7" fmla="*/ 147099 h 1446821"/>
                <a:gd name="connsiteX0" fmla="*/ 490331 w 1113183"/>
                <a:gd name="connsiteY0" fmla="*/ 147099 h 1446821"/>
                <a:gd name="connsiteX1" fmla="*/ 108668 w 1113183"/>
                <a:gd name="connsiteY1" fmla="*/ 43732 h 1446821"/>
                <a:gd name="connsiteX2" fmla="*/ 29155 w 1113183"/>
                <a:gd name="connsiteY2" fmla="*/ 409492 h 1446821"/>
                <a:gd name="connsiteX3" fmla="*/ 283597 w 1113183"/>
                <a:gd name="connsiteY3" fmla="*/ 592372 h 1446821"/>
                <a:gd name="connsiteX4" fmla="*/ 148425 w 1113183"/>
                <a:gd name="connsiteY4" fmla="*/ 846814 h 1446821"/>
                <a:gd name="connsiteX5" fmla="*/ 744773 w 1113183"/>
                <a:gd name="connsiteY5" fmla="*/ 1220526 h 1446821"/>
                <a:gd name="connsiteX6" fmla="*/ 1070776 w 1113183"/>
                <a:gd name="connsiteY6" fmla="*/ 608275 h 1446821"/>
                <a:gd name="connsiteX7" fmla="*/ 490331 w 1113183"/>
                <a:gd name="connsiteY7" fmla="*/ 147099 h 1446821"/>
                <a:gd name="connsiteX0" fmla="*/ 490331 w 1113183"/>
                <a:gd name="connsiteY0" fmla="*/ 147099 h 1260282"/>
                <a:gd name="connsiteX1" fmla="*/ 108668 w 1113183"/>
                <a:gd name="connsiteY1" fmla="*/ 43732 h 1260282"/>
                <a:gd name="connsiteX2" fmla="*/ 29155 w 1113183"/>
                <a:gd name="connsiteY2" fmla="*/ 409492 h 1260282"/>
                <a:gd name="connsiteX3" fmla="*/ 283597 w 1113183"/>
                <a:gd name="connsiteY3" fmla="*/ 592372 h 1260282"/>
                <a:gd name="connsiteX4" fmla="*/ 148425 w 1113183"/>
                <a:gd name="connsiteY4" fmla="*/ 846814 h 1260282"/>
                <a:gd name="connsiteX5" fmla="*/ 744773 w 1113183"/>
                <a:gd name="connsiteY5" fmla="*/ 1220526 h 1260282"/>
                <a:gd name="connsiteX6" fmla="*/ 1070776 w 1113183"/>
                <a:gd name="connsiteY6" fmla="*/ 608275 h 1260282"/>
                <a:gd name="connsiteX7" fmla="*/ 490331 w 1113183"/>
                <a:gd name="connsiteY7" fmla="*/ 147099 h 1260282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154720 w 1081378"/>
                <a:gd name="connsiteY4" fmla="*/ 870005 h 1283473"/>
                <a:gd name="connsiteX5" fmla="*/ 751068 w 1081378"/>
                <a:gd name="connsiteY5" fmla="*/ 1243717 h 1283473"/>
                <a:gd name="connsiteX6" fmla="*/ 1077071 w 1081378"/>
                <a:gd name="connsiteY6" fmla="*/ 631466 h 1283473"/>
                <a:gd name="connsiteX7" fmla="*/ 725226 w 1081378"/>
                <a:gd name="connsiteY7" fmla="*/ 94090 h 1283473"/>
                <a:gd name="connsiteX0" fmla="*/ 725226 w 1081378"/>
                <a:gd name="connsiteY0" fmla="*/ 94090 h 1283473"/>
                <a:gd name="connsiteX1" fmla="*/ 114963 w 1081378"/>
                <a:gd name="connsiteY1" fmla="*/ 66923 h 1283473"/>
                <a:gd name="connsiteX2" fmla="*/ 35450 w 1081378"/>
                <a:gd name="connsiteY2" fmla="*/ 432683 h 1283473"/>
                <a:gd name="connsiteX3" fmla="*/ 289892 w 1081378"/>
                <a:gd name="connsiteY3" fmla="*/ 615563 h 1283473"/>
                <a:gd name="connsiteX4" fmla="*/ 284591 w 1081378"/>
                <a:gd name="connsiteY4" fmla="*/ 767964 h 1283473"/>
                <a:gd name="connsiteX5" fmla="*/ 154720 w 1081378"/>
                <a:gd name="connsiteY5" fmla="*/ 870005 h 1283473"/>
                <a:gd name="connsiteX6" fmla="*/ 751068 w 1081378"/>
                <a:gd name="connsiteY6" fmla="*/ 1243717 h 1283473"/>
                <a:gd name="connsiteX7" fmla="*/ 1077071 w 1081378"/>
                <a:gd name="connsiteY7" fmla="*/ 631466 h 1283473"/>
                <a:gd name="connsiteX8" fmla="*/ 725226 w 1081378"/>
                <a:gd name="connsiteY8" fmla="*/ 94090 h 1283473"/>
                <a:gd name="connsiteX0" fmla="*/ 725226 w 1081378"/>
                <a:gd name="connsiteY0" fmla="*/ 94090 h 1491491"/>
                <a:gd name="connsiteX1" fmla="*/ 114963 w 1081378"/>
                <a:gd name="connsiteY1" fmla="*/ 66923 h 1491491"/>
                <a:gd name="connsiteX2" fmla="*/ 35450 w 1081378"/>
                <a:gd name="connsiteY2" fmla="*/ 432683 h 1491491"/>
                <a:gd name="connsiteX3" fmla="*/ 289892 w 1081378"/>
                <a:gd name="connsiteY3" fmla="*/ 615563 h 1491491"/>
                <a:gd name="connsiteX4" fmla="*/ 284591 w 1081378"/>
                <a:gd name="connsiteY4" fmla="*/ 767964 h 1491491"/>
                <a:gd name="connsiteX5" fmla="*/ 307120 w 1081378"/>
                <a:gd name="connsiteY5" fmla="*/ 1098605 h 1491491"/>
                <a:gd name="connsiteX6" fmla="*/ 751068 w 1081378"/>
                <a:gd name="connsiteY6" fmla="*/ 1243717 h 1491491"/>
                <a:gd name="connsiteX7" fmla="*/ 1077071 w 1081378"/>
                <a:gd name="connsiteY7" fmla="*/ 631466 h 1491491"/>
                <a:gd name="connsiteX8" fmla="*/ 725226 w 1081378"/>
                <a:gd name="connsiteY8" fmla="*/ 94090 h 1491491"/>
                <a:gd name="connsiteX0" fmla="*/ 725226 w 1119478"/>
                <a:gd name="connsiteY0" fmla="*/ 94090 h 1491491"/>
                <a:gd name="connsiteX1" fmla="*/ 114963 w 1119478"/>
                <a:gd name="connsiteY1" fmla="*/ 66923 h 1491491"/>
                <a:gd name="connsiteX2" fmla="*/ 35450 w 1119478"/>
                <a:gd name="connsiteY2" fmla="*/ 432683 h 1491491"/>
                <a:gd name="connsiteX3" fmla="*/ 289892 w 1119478"/>
                <a:gd name="connsiteY3" fmla="*/ 615563 h 1491491"/>
                <a:gd name="connsiteX4" fmla="*/ 284591 w 1119478"/>
                <a:gd name="connsiteY4" fmla="*/ 767964 h 1491491"/>
                <a:gd name="connsiteX5" fmla="*/ 307120 w 1119478"/>
                <a:gd name="connsiteY5" fmla="*/ 1098605 h 1491491"/>
                <a:gd name="connsiteX6" fmla="*/ 979668 w 1119478"/>
                <a:gd name="connsiteY6" fmla="*/ 1319917 h 1491491"/>
                <a:gd name="connsiteX7" fmla="*/ 1077071 w 1119478"/>
                <a:gd name="connsiteY7" fmla="*/ 631466 h 1491491"/>
                <a:gd name="connsiteX8" fmla="*/ 725226 w 1119478"/>
                <a:gd name="connsiteY8" fmla="*/ 94090 h 1491491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725226 w 1119478"/>
                <a:gd name="connsiteY0" fmla="*/ 94091 h 1491492"/>
                <a:gd name="connsiteX1" fmla="*/ 114963 w 1119478"/>
                <a:gd name="connsiteY1" fmla="*/ 66924 h 1491492"/>
                <a:gd name="connsiteX2" fmla="*/ 35450 w 1119478"/>
                <a:gd name="connsiteY2" fmla="*/ 432684 h 1491492"/>
                <a:gd name="connsiteX3" fmla="*/ 289892 w 1119478"/>
                <a:gd name="connsiteY3" fmla="*/ 615564 h 1491492"/>
                <a:gd name="connsiteX4" fmla="*/ 284591 w 1119478"/>
                <a:gd name="connsiteY4" fmla="*/ 767965 h 1491492"/>
                <a:gd name="connsiteX5" fmla="*/ 307120 w 1119478"/>
                <a:gd name="connsiteY5" fmla="*/ 1098606 h 1491492"/>
                <a:gd name="connsiteX6" fmla="*/ 979668 w 1119478"/>
                <a:gd name="connsiteY6" fmla="*/ 1319918 h 1491492"/>
                <a:gd name="connsiteX7" fmla="*/ 1077071 w 1119478"/>
                <a:gd name="connsiteY7" fmla="*/ 631467 h 1491492"/>
                <a:gd name="connsiteX8" fmla="*/ 725226 w 1119478"/>
                <a:gd name="connsiteY8" fmla="*/ 94091 h 1491492"/>
                <a:gd name="connsiteX0" fmla="*/ 693531 w 1087783"/>
                <a:gd name="connsiteY0" fmla="*/ 94090 h 1491491"/>
                <a:gd name="connsiteX1" fmla="*/ 235668 w 1087783"/>
                <a:gd name="connsiteY1" fmla="*/ 66923 h 1491491"/>
                <a:gd name="connsiteX2" fmla="*/ 3755 w 1087783"/>
                <a:gd name="connsiteY2" fmla="*/ 432683 h 1491491"/>
                <a:gd name="connsiteX3" fmla="*/ 258197 w 1087783"/>
                <a:gd name="connsiteY3" fmla="*/ 615563 h 1491491"/>
                <a:gd name="connsiteX4" fmla="*/ 252896 w 1087783"/>
                <a:gd name="connsiteY4" fmla="*/ 767964 h 1491491"/>
                <a:gd name="connsiteX5" fmla="*/ 275425 w 1087783"/>
                <a:gd name="connsiteY5" fmla="*/ 1098605 h 1491491"/>
                <a:gd name="connsiteX6" fmla="*/ 947973 w 1087783"/>
                <a:gd name="connsiteY6" fmla="*/ 1319917 h 1491491"/>
                <a:gd name="connsiteX7" fmla="*/ 1045376 w 1087783"/>
                <a:gd name="connsiteY7" fmla="*/ 631466 h 1491491"/>
                <a:gd name="connsiteX8" fmla="*/ 693531 w 1087783"/>
                <a:gd name="connsiteY8" fmla="*/ 94090 h 14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783" h="1491491">
                  <a:moveTo>
                    <a:pt x="693531" y="94090"/>
                  </a:moveTo>
                  <a:cubicBezTo>
                    <a:pt x="558580" y="0"/>
                    <a:pt x="350631" y="10491"/>
                    <a:pt x="235668" y="66923"/>
                  </a:cubicBezTo>
                  <a:cubicBezTo>
                    <a:pt x="120705" y="123355"/>
                    <a:pt x="0" y="341243"/>
                    <a:pt x="3755" y="432683"/>
                  </a:cubicBezTo>
                  <a:cubicBezTo>
                    <a:pt x="7510" y="524123"/>
                    <a:pt x="216674" y="559683"/>
                    <a:pt x="258197" y="615563"/>
                  </a:cubicBezTo>
                  <a:cubicBezTo>
                    <a:pt x="299720" y="671443"/>
                    <a:pt x="250025" y="687457"/>
                    <a:pt x="252896" y="767964"/>
                  </a:cubicBezTo>
                  <a:cubicBezTo>
                    <a:pt x="255767" y="848471"/>
                    <a:pt x="197679" y="993913"/>
                    <a:pt x="275425" y="1098605"/>
                  </a:cubicBezTo>
                  <a:cubicBezTo>
                    <a:pt x="868762" y="1491491"/>
                    <a:pt x="819648" y="1397773"/>
                    <a:pt x="947973" y="1319917"/>
                  </a:cubicBezTo>
                  <a:cubicBezTo>
                    <a:pt x="1076298" y="1242061"/>
                    <a:pt x="1087783" y="835770"/>
                    <a:pt x="1045376" y="631466"/>
                  </a:cubicBezTo>
                  <a:cubicBezTo>
                    <a:pt x="1002969" y="427162"/>
                    <a:pt x="828482" y="188180"/>
                    <a:pt x="693531" y="94090"/>
                  </a:cubicBezTo>
                  <a:close/>
                </a:path>
              </a:pathLst>
            </a:custGeom>
            <a:gradFill flip="none" rotWithShape="0">
              <a:gsLst>
                <a:gs pos="20000">
                  <a:srgbClr val="FDBCB5"/>
                </a:gs>
                <a:gs pos="50000">
                  <a:srgbClr val="B00000"/>
                </a:gs>
                <a:gs pos="96000">
                  <a:schemeClr val="tx1"/>
                </a:gs>
              </a:gsLst>
              <a:lin ang="66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38"/>
            <p:cNvSpPr/>
            <p:nvPr/>
          </p:nvSpPr>
          <p:spPr>
            <a:xfrm rot="14159224" flipV="1">
              <a:off x="6314719" y="3896386"/>
              <a:ext cx="742950" cy="658176"/>
            </a:xfrm>
            <a:custGeom>
              <a:avLst/>
              <a:gdLst>
                <a:gd name="connsiteX0" fmla="*/ 101600 w 685800"/>
                <a:gd name="connsiteY0" fmla="*/ 631825 h 631825"/>
                <a:gd name="connsiteX1" fmla="*/ 0 w 685800"/>
                <a:gd name="connsiteY1" fmla="*/ 333375 h 631825"/>
                <a:gd name="connsiteX2" fmla="*/ 133350 w 685800"/>
                <a:gd name="connsiteY2" fmla="*/ 361950 h 631825"/>
                <a:gd name="connsiteX3" fmla="*/ 41275 w 685800"/>
                <a:gd name="connsiteY3" fmla="*/ 120650 h 631825"/>
                <a:gd name="connsiteX4" fmla="*/ 473075 w 685800"/>
                <a:gd name="connsiteY4" fmla="*/ 0 h 631825"/>
                <a:gd name="connsiteX5" fmla="*/ 419100 w 685800"/>
                <a:gd name="connsiteY5" fmla="*/ 355600 h 631825"/>
                <a:gd name="connsiteX6" fmla="*/ 469900 w 685800"/>
                <a:gd name="connsiteY6" fmla="*/ 479425 h 631825"/>
                <a:gd name="connsiteX7" fmla="*/ 641350 w 685800"/>
                <a:gd name="connsiteY7" fmla="*/ 361950 h 631825"/>
                <a:gd name="connsiteX8" fmla="*/ 685800 w 685800"/>
                <a:gd name="connsiteY8" fmla="*/ 463550 h 631825"/>
                <a:gd name="connsiteX9" fmla="*/ 419100 w 685800"/>
                <a:gd name="connsiteY9" fmla="*/ 615950 h 631825"/>
                <a:gd name="connsiteX10" fmla="*/ 317500 w 685800"/>
                <a:gd name="connsiteY10" fmla="*/ 361950 h 631825"/>
                <a:gd name="connsiteX11" fmla="*/ 371475 w 685800"/>
                <a:gd name="connsiteY11" fmla="*/ 95250 h 631825"/>
                <a:gd name="connsiteX12" fmla="*/ 127000 w 685800"/>
                <a:gd name="connsiteY12" fmla="*/ 184150 h 631825"/>
                <a:gd name="connsiteX13" fmla="*/ 225425 w 685800"/>
                <a:gd name="connsiteY13" fmla="*/ 425450 h 631825"/>
                <a:gd name="connsiteX14" fmla="*/ 104775 w 685800"/>
                <a:gd name="connsiteY14" fmla="*/ 412750 h 631825"/>
                <a:gd name="connsiteX15" fmla="*/ 168275 w 685800"/>
                <a:gd name="connsiteY15" fmla="*/ 612775 h 631825"/>
                <a:gd name="connsiteX0" fmla="*/ 0 w 736600"/>
                <a:gd name="connsiteY0" fmla="*/ 631825 h 631825"/>
                <a:gd name="connsiteX1" fmla="*/ 50800 w 736600"/>
                <a:gd name="connsiteY1" fmla="*/ 333375 h 631825"/>
                <a:gd name="connsiteX2" fmla="*/ 184150 w 736600"/>
                <a:gd name="connsiteY2" fmla="*/ 361950 h 631825"/>
                <a:gd name="connsiteX3" fmla="*/ 92075 w 736600"/>
                <a:gd name="connsiteY3" fmla="*/ 120650 h 631825"/>
                <a:gd name="connsiteX4" fmla="*/ 523875 w 736600"/>
                <a:gd name="connsiteY4" fmla="*/ 0 h 631825"/>
                <a:gd name="connsiteX5" fmla="*/ 469900 w 736600"/>
                <a:gd name="connsiteY5" fmla="*/ 355600 h 631825"/>
                <a:gd name="connsiteX6" fmla="*/ 520700 w 736600"/>
                <a:gd name="connsiteY6" fmla="*/ 479425 h 631825"/>
                <a:gd name="connsiteX7" fmla="*/ 692150 w 736600"/>
                <a:gd name="connsiteY7" fmla="*/ 361950 h 631825"/>
                <a:gd name="connsiteX8" fmla="*/ 736600 w 736600"/>
                <a:gd name="connsiteY8" fmla="*/ 463550 h 631825"/>
                <a:gd name="connsiteX9" fmla="*/ 469900 w 736600"/>
                <a:gd name="connsiteY9" fmla="*/ 615950 h 631825"/>
                <a:gd name="connsiteX10" fmla="*/ 368300 w 736600"/>
                <a:gd name="connsiteY10" fmla="*/ 361950 h 631825"/>
                <a:gd name="connsiteX11" fmla="*/ 422275 w 736600"/>
                <a:gd name="connsiteY11" fmla="*/ 95250 h 631825"/>
                <a:gd name="connsiteX12" fmla="*/ 177800 w 736600"/>
                <a:gd name="connsiteY12" fmla="*/ 184150 h 631825"/>
                <a:gd name="connsiteX13" fmla="*/ 276225 w 736600"/>
                <a:gd name="connsiteY13" fmla="*/ 425450 h 631825"/>
                <a:gd name="connsiteX14" fmla="*/ 155575 w 736600"/>
                <a:gd name="connsiteY14" fmla="*/ 412750 h 631825"/>
                <a:gd name="connsiteX15" fmla="*/ 219075 w 736600"/>
                <a:gd name="connsiteY15" fmla="*/ 612775 h 63182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55575 w 736600"/>
                <a:gd name="connsiteY14" fmla="*/ 41275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85725 w 736600"/>
                <a:gd name="connsiteY15" fmla="*/ 650875 h 650875"/>
                <a:gd name="connsiteX0" fmla="*/ 0 w 736600"/>
                <a:gd name="connsiteY0" fmla="*/ 631825 h 650875"/>
                <a:gd name="connsiteX1" fmla="*/ 50800 w 736600"/>
                <a:gd name="connsiteY1" fmla="*/ 333375 h 650875"/>
                <a:gd name="connsiteX2" fmla="*/ 184150 w 736600"/>
                <a:gd name="connsiteY2" fmla="*/ 361950 h 650875"/>
                <a:gd name="connsiteX3" fmla="*/ 92075 w 736600"/>
                <a:gd name="connsiteY3" fmla="*/ 120650 h 650875"/>
                <a:gd name="connsiteX4" fmla="*/ 523875 w 736600"/>
                <a:gd name="connsiteY4" fmla="*/ 0 h 650875"/>
                <a:gd name="connsiteX5" fmla="*/ 469900 w 736600"/>
                <a:gd name="connsiteY5" fmla="*/ 355600 h 650875"/>
                <a:gd name="connsiteX6" fmla="*/ 520700 w 736600"/>
                <a:gd name="connsiteY6" fmla="*/ 479425 h 650875"/>
                <a:gd name="connsiteX7" fmla="*/ 692150 w 736600"/>
                <a:gd name="connsiteY7" fmla="*/ 361950 h 650875"/>
                <a:gd name="connsiteX8" fmla="*/ 736600 w 736600"/>
                <a:gd name="connsiteY8" fmla="*/ 463550 h 650875"/>
                <a:gd name="connsiteX9" fmla="*/ 469900 w 736600"/>
                <a:gd name="connsiteY9" fmla="*/ 615950 h 650875"/>
                <a:gd name="connsiteX10" fmla="*/ 368300 w 736600"/>
                <a:gd name="connsiteY10" fmla="*/ 361950 h 650875"/>
                <a:gd name="connsiteX11" fmla="*/ 422275 w 736600"/>
                <a:gd name="connsiteY11" fmla="*/ 95250 h 650875"/>
                <a:gd name="connsiteX12" fmla="*/ 177800 w 736600"/>
                <a:gd name="connsiteY12" fmla="*/ 184150 h 650875"/>
                <a:gd name="connsiteX13" fmla="*/ 276225 w 736600"/>
                <a:gd name="connsiteY13" fmla="*/ 425450 h 650875"/>
                <a:gd name="connsiteX14" fmla="*/ 120650 w 736600"/>
                <a:gd name="connsiteY14" fmla="*/ 419100 h 650875"/>
                <a:gd name="connsiteX15" fmla="*/ 95250 w 736600"/>
                <a:gd name="connsiteY15" fmla="*/ 603250 h 650875"/>
                <a:gd name="connsiteX16" fmla="*/ 85725 w 736600"/>
                <a:gd name="connsiteY16" fmla="*/ 650875 h 65087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28625 w 742950"/>
                <a:gd name="connsiteY11" fmla="*/ 95250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  <a:gd name="connsiteX0" fmla="*/ 6350 w 742950"/>
                <a:gd name="connsiteY0" fmla="*/ 631825 h 631825"/>
                <a:gd name="connsiteX1" fmla="*/ 57150 w 742950"/>
                <a:gd name="connsiteY1" fmla="*/ 333375 h 631825"/>
                <a:gd name="connsiteX2" fmla="*/ 190500 w 742950"/>
                <a:gd name="connsiteY2" fmla="*/ 361950 h 631825"/>
                <a:gd name="connsiteX3" fmla="*/ 98425 w 742950"/>
                <a:gd name="connsiteY3" fmla="*/ 120650 h 631825"/>
                <a:gd name="connsiteX4" fmla="*/ 530225 w 742950"/>
                <a:gd name="connsiteY4" fmla="*/ 0 h 631825"/>
                <a:gd name="connsiteX5" fmla="*/ 476250 w 742950"/>
                <a:gd name="connsiteY5" fmla="*/ 355600 h 631825"/>
                <a:gd name="connsiteX6" fmla="*/ 527050 w 742950"/>
                <a:gd name="connsiteY6" fmla="*/ 479425 h 631825"/>
                <a:gd name="connsiteX7" fmla="*/ 698500 w 742950"/>
                <a:gd name="connsiteY7" fmla="*/ 361950 h 631825"/>
                <a:gd name="connsiteX8" fmla="*/ 742950 w 742950"/>
                <a:gd name="connsiteY8" fmla="*/ 463550 h 631825"/>
                <a:gd name="connsiteX9" fmla="*/ 476250 w 742950"/>
                <a:gd name="connsiteY9" fmla="*/ 615950 h 631825"/>
                <a:gd name="connsiteX10" fmla="*/ 374650 w 742950"/>
                <a:gd name="connsiteY10" fmla="*/ 361950 h 631825"/>
                <a:gd name="connsiteX11" fmla="*/ 431800 w 742950"/>
                <a:gd name="connsiteY11" fmla="*/ 117475 h 631825"/>
                <a:gd name="connsiteX12" fmla="*/ 184150 w 742950"/>
                <a:gd name="connsiteY12" fmla="*/ 184150 h 631825"/>
                <a:gd name="connsiteX13" fmla="*/ 282575 w 742950"/>
                <a:gd name="connsiteY13" fmla="*/ 425450 h 631825"/>
                <a:gd name="connsiteX14" fmla="*/ 127000 w 742950"/>
                <a:gd name="connsiteY14" fmla="*/ 419100 h 631825"/>
                <a:gd name="connsiteX15" fmla="*/ 101600 w 742950"/>
                <a:gd name="connsiteY15" fmla="*/ 603250 h 631825"/>
                <a:gd name="connsiteX16" fmla="*/ 0 w 742950"/>
                <a:gd name="connsiteY16" fmla="*/ 622300 h 63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631825">
                  <a:moveTo>
                    <a:pt x="6350" y="631825"/>
                  </a:moveTo>
                  <a:lnTo>
                    <a:pt x="57150" y="333375"/>
                  </a:lnTo>
                  <a:lnTo>
                    <a:pt x="190500" y="361950"/>
                  </a:lnTo>
                  <a:lnTo>
                    <a:pt x="98425" y="120650"/>
                  </a:lnTo>
                  <a:lnTo>
                    <a:pt x="530225" y="0"/>
                  </a:lnTo>
                  <a:lnTo>
                    <a:pt x="476250" y="355600"/>
                  </a:lnTo>
                  <a:lnTo>
                    <a:pt x="527050" y="479425"/>
                  </a:lnTo>
                  <a:lnTo>
                    <a:pt x="698500" y="361950"/>
                  </a:lnTo>
                  <a:lnTo>
                    <a:pt x="742950" y="463550"/>
                  </a:lnTo>
                  <a:lnTo>
                    <a:pt x="476250" y="615950"/>
                  </a:lnTo>
                  <a:lnTo>
                    <a:pt x="374650" y="361950"/>
                  </a:lnTo>
                  <a:lnTo>
                    <a:pt x="431800" y="117475"/>
                  </a:lnTo>
                  <a:lnTo>
                    <a:pt x="184150" y="184150"/>
                  </a:lnTo>
                  <a:lnTo>
                    <a:pt x="282575" y="425450"/>
                  </a:lnTo>
                  <a:lnTo>
                    <a:pt x="127000" y="419100"/>
                  </a:lnTo>
                  <a:lnTo>
                    <a:pt x="101600" y="603250"/>
                  </a:lnTo>
                  <a:lnTo>
                    <a:pt x="0" y="622300"/>
                  </a:lnTo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39"/>
            <p:cNvSpPr/>
            <p:nvPr/>
          </p:nvSpPr>
          <p:spPr>
            <a:xfrm rot="17756437">
              <a:off x="6028881" y="4878686"/>
              <a:ext cx="866432" cy="284439"/>
            </a:xfrm>
            <a:custGeom>
              <a:avLst/>
              <a:gdLst>
                <a:gd name="connsiteX0" fmla="*/ 46182 w 6233218"/>
                <a:gd name="connsiteY0" fmla="*/ 5818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  <a:gd name="connsiteX0" fmla="*/ 46182 w 6233218"/>
                <a:gd name="connsiteY0" fmla="*/ 429491 h 1653309"/>
                <a:gd name="connsiteX1" fmla="*/ 55418 w 6233218"/>
                <a:gd name="connsiteY1" fmla="*/ 849745 h 1653309"/>
                <a:gd name="connsiteX2" fmla="*/ 1551709 w 6233218"/>
                <a:gd name="connsiteY2" fmla="*/ 535709 h 1653309"/>
                <a:gd name="connsiteX3" fmla="*/ 1422400 w 6233218"/>
                <a:gd name="connsiteY3" fmla="*/ 1182254 h 1653309"/>
                <a:gd name="connsiteX4" fmla="*/ 3131127 w 6233218"/>
                <a:gd name="connsiteY4" fmla="*/ 794327 h 1653309"/>
                <a:gd name="connsiteX5" fmla="*/ 2974109 w 6233218"/>
                <a:gd name="connsiteY5" fmla="*/ 1653309 h 1653309"/>
                <a:gd name="connsiteX6" fmla="*/ 5985164 w 6233218"/>
                <a:gd name="connsiteY6" fmla="*/ 932873 h 1653309"/>
                <a:gd name="connsiteX7" fmla="*/ 6049818 w 6233218"/>
                <a:gd name="connsiteY7" fmla="*/ 415636 h 1653309"/>
                <a:gd name="connsiteX8" fmla="*/ 3445164 w 6233218"/>
                <a:gd name="connsiteY8" fmla="*/ 1191491 h 1653309"/>
                <a:gd name="connsiteX9" fmla="*/ 3676073 w 6233218"/>
                <a:gd name="connsiteY9" fmla="*/ 230909 h 1653309"/>
                <a:gd name="connsiteX10" fmla="*/ 1930400 w 6233218"/>
                <a:gd name="connsiteY10" fmla="*/ 720436 h 1653309"/>
                <a:gd name="connsiteX11" fmla="*/ 2115127 w 6233218"/>
                <a:gd name="connsiteY11" fmla="*/ 0 h 1653309"/>
                <a:gd name="connsiteX12" fmla="*/ 0 w 6233218"/>
                <a:gd name="connsiteY12" fmla="*/ 443345 h 165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3218" h="1653309">
                  <a:moveTo>
                    <a:pt x="46182" y="429491"/>
                  </a:moveTo>
                  <a:cubicBezTo>
                    <a:pt x="53879" y="377921"/>
                    <a:pt x="52339" y="709660"/>
                    <a:pt x="55418" y="849745"/>
                  </a:cubicBezTo>
                  <a:lnTo>
                    <a:pt x="1551709" y="535709"/>
                  </a:lnTo>
                  <a:lnTo>
                    <a:pt x="1422400" y="1182254"/>
                  </a:lnTo>
                  <a:lnTo>
                    <a:pt x="3131127" y="794327"/>
                  </a:lnTo>
                  <a:lnTo>
                    <a:pt x="2974109" y="1653309"/>
                  </a:lnTo>
                  <a:lnTo>
                    <a:pt x="5985164" y="932873"/>
                  </a:lnTo>
                  <a:cubicBezTo>
                    <a:pt x="6059490" y="412588"/>
                    <a:pt x="6233218" y="415636"/>
                    <a:pt x="6049818" y="415636"/>
                  </a:cubicBezTo>
                  <a:lnTo>
                    <a:pt x="3445164" y="1191491"/>
                  </a:lnTo>
                  <a:lnTo>
                    <a:pt x="3676073" y="230909"/>
                  </a:lnTo>
                  <a:lnTo>
                    <a:pt x="1930400" y="720436"/>
                  </a:lnTo>
                  <a:lnTo>
                    <a:pt x="2115127" y="0"/>
                  </a:lnTo>
                  <a:lnTo>
                    <a:pt x="0" y="443345"/>
                  </a:lnTo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40"/>
            <p:cNvSpPr txBox="1"/>
            <p:nvPr/>
          </p:nvSpPr>
          <p:spPr>
            <a:xfrm>
              <a:off x="5287358" y="3246829"/>
              <a:ext cx="838200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GB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rPr>
                <a:t>coiled coil</a:t>
              </a:r>
              <a:endPara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 Condensed Extra Bold" pitchFamily="34" charset="0"/>
              </a:endParaRPr>
            </a:p>
          </p:txBody>
        </p:sp>
      </p:grpSp>
      <p:grpSp>
        <p:nvGrpSpPr>
          <p:cNvPr id="67" name="Gruppieren 66"/>
          <p:cNvGrpSpPr/>
          <p:nvPr/>
        </p:nvGrpSpPr>
        <p:grpSpPr>
          <a:xfrm>
            <a:off x="4773297" y="1528818"/>
            <a:ext cx="3684903" cy="3621424"/>
            <a:chOff x="4773297" y="1528818"/>
            <a:chExt cx="3684903" cy="3621424"/>
          </a:xfrm>
        </p:grpSpPr>
        <p:sp>
          <p:nvSpPr>
            <p:cNvPr id="46" name="TextBox 40"/>
            <p:cNvSpPr txBox="1"/>
            <p:nvPr/>
          </p:nvSpPr>
          <p:spPr>
            <a:xfrm>
              <a:off x="6424522" y="3275572"/>
              <a:ext cx="838200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GB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w Cen MT Condensed Extra Bold" pitchFamily="34" charset="0"/>
                </a:rPr>
                <a:t>coiled coil</a:t>
              </a:r>
              <a:endPara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 Condensed Extra Bold" pitchFamily="34" charset="0"/>
              </a:endParaRPr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4773297" y="1528818"/>
              <a:ext cx="3684903" cy="3621424"/>
              <a:chOff x="4773297" y="1528818"/>
              <a:chExt cx="3684903" cy="3621424"/>
            </a:xfrm>
          </p:grpSpPr>
          <p:grpSp>
            <p:nvGrpSpPr>
              <p:cNvPr id="21" name="Group 78"/>
              <p:cNvGrpSpPr/>
              <p:nvPr/>
            </p:nvGrpSpPr>
            <p:grpSpPr>
              <a:xfrm>
                <a:off x="4773297" y="1528818"/>
                <a:ext cx="2242847" cy="3621424"/>
                <a:chOff x="5199943" y="1596726"/>
                <a:chExt cx="2242847" cy="3621424"/>
              </a:xfrm>
            </p:grpSpPr>
            <p:grpSp>
              <p:nvGrpSpPr>
                <p:cNvPr id="22" name="Group 124"/>
                <p:cNvGrpSpPr/>
                <p:nvPr/>
              </p:nvGrpSpPr>
              <p:grpSpPr>
                <a:xfrm rot="2216565" flipH="1">
                  <a:off x="6071705" y="2308152"/>
                  <a:ext cx="815321" cy="2220067"/>
                  <a:chOff x="2026063" y="2291268"/>
                  <a:chExt cx="792687" cy="2220067"/>
                </a:xfrm>
              </p:grpSpPr>
              <p:grpSp>
                <p:nvGrpSpPr>
                  <p:cNvPr id="25" name="Group 105"/>
                  <p:cNvGrpSpPr/>
                  <p:nvPr/>
                </p:nvGrpSpPr>
                <p:grpSpPr>
                  <a:xfrm rot="2095624" flipV="1">
                    <a:off x="2394555" y="2291268"/>
                    <a:ext cx="424195" cy="1213856"/>
                    <a:chOff x="3590235" y="4791829"/>
                    <a:chExt cx="417541" cy="1118359"/>
                  </a:xfrm>
                </p:grpSpPr>
                <p:sp>
                  <p:nvSpPr>
                    <p:cNvPr id="35" name="Freeform 16"/>
                    <p:cNvSpPr/>
                    <p:nvPr/>
                  </p:nvSpPr>
                  <p:spPr>
                    <a:xfrm rot="242814">
                      <a:off x="3594762" y="5529466"/>
                      <a:ext cx="305702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Freeform 18"/>
                    <p:cNvSpPr/>
                    <p:nvPr/>
                  </p:nvSpPr>
                  <p:spPr>
                    <a:xfrm rot="11042814" flipH="1">
                      <a:off x="3590235" y="5649116"/>
                      <a:ext cx="301581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chemeClr val="accent6">
                            <a:lumMod val="50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10800000" scaled="0"/>
                      <a:tileRect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Freeform 91"/>
                    <p:cNvSpPr/>
                    <p:nvPr/>
                  </p:nvSpPr>
                  <p:spPr>
                    <a:xfrm rot="476597">
                      <a:off x="3610894" y="5279340"/>
                      <a:ext cx="305703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Freeform 92"/>
                    <p:cNvSpPr/>
                    <p:nvPr/>
                  </p:nvSpPr>
                  <p:spPr>
                    <a:xfrm rot="11276597" flipH="1">
                      <a:off x="3603565" y="5392723"/>
                      <a:ext cx="301582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chemeClr val="accent6">
                            <a:lumMod val="50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10800000" scaled="0"/>
                      <a:tileRect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Freeform 93"/>
                    <p:cNvSpPr/>
                    <p:nvPr/>
                  </p:nvSpPr>
                  <p:spPr>
                    <a:xfrm rot="684498">
                      <a:off x="3648638" y="5036607"/>
                      <a:ext cx="305702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Freeform 94"/>
                    <p:cNvSpPr/>
                    <p:nvPr/>
                  </p:nvSpPr>
                  <p:spPr>
                    <a:xfrm rot="11484498" flipH="1">
                      <a:off x="3628835" y="5154426"/>
                      <a:ext cx="301581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chemeClr val="accent6">
                            <a:lumMod val="50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10800000" scaled="0"/>
                      <a:tileRect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Freeform 95"/>
                    <p:cNvSpPr/>
                    <p:nvPr/>
                  </p:nvSpPr>
                  <p:spPr>
                    <a:xfrm rot="958909">
                      <a:off x="3702073" y="4791829"/>
                      <a:ext cx="305703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Freeform 96"/>
                    <p:cNvSpPr/>
                    <p:nvPr/>
                  </p:nvSpPr>
                  <p:spPr>
                    <a:xfrm rot="11758909" flipH="1">
                      <a:off x="3678981" y="4902784"/>
                      <a:ext cx="301582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chemeClr val="accent6">
                            <a:lumMod val="50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10800000" scaled="0"/>
                      <a:tileRect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" name="Group 106"/>
                  <p:cNvGrpSpPr/>
                  <p:nvPr/>
                </p:nvGrpSpPr>
                <p:grpSpPr>
                  <a:xfrm rot="1204840" flipV="1">
                    <a:off x="2026063" y="3297479"/>
                    <a:ext cx="424195" cy="1213856"/>
                    <a:chOff x="3590235" y="4791829"/>
                    <a:chExt cx="417541" cy="1118359"/>
                  </a:xfrm>
                </p:grpSpPr>
                <p:sp>
                  <p:nvSpPr>
                    <p:cNvPr id="27" name="Freeform 16"/>
                    <p:cNvSpPr/>
                    <p:nvPr/>
                  </p:nvSpPr>
                  <p:spPr>
                    <a:xfrm rot="242814">
                      <a:off x="3594762" y="5529466"/>
                      <a:ext cx="305702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Freeform 18"/>
                    <p:cNvSpPr/>
                    <p:nvPr/>
                  </p:nvSpPr>
                  <p:spPr>
                    <a:xfrm rot="11042814" flipH="1">
                      <a:off x="3590235" y="5649116"/>
                      <a:ext cx="301581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chemeClr val="accent6">
                            <a:lumMod val="50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10800000" scaled="0"/>
                      <a:tileRect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Freeform 83"/>
                    <p:cNvSpPr/>
                    <p:nvPr/>
                  </p:nvSpPr>
                  <p:spPr>
                    <a:xfrm rot="476597">
                      <a:off x="3610894" y="5279340"/>
                      <a:ext cx="305703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Freeform 84"/>
                    <p:cNvSpPr/>
                    <p:nvPr/>
                  </p:nvSpPr>
                  <p:spPr>
                    <a:xfrm rot="11276597" flipH="1">
                      <a:off x="3603565" y="5392723"/>
                      <a:ext cx="301582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chemeClr val="accent6">
                            <a:lumMod val="50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10800000" scaled="0"/>
                      <a:tileRect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Freeform 85"/>
                    <p:cNvSpPr/>
                    <p:nvPr/>
                  </p:nvSpPr>
                  <p:spPr>
                    <a:xfrm rot="684498">
                      <a:off x="3648638" y="5036607"/>
                      <a:ext cx="305702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Freeform 86"/>
                    <p:cNvSpPr/>
                    <p:nvPr/>
                  </p:nvSpPr>
                  <p:spPr>
                    <a:xfrm rot="11484498" flipH="1">
                      <a:off x="3628835" y="5154426"/>
                      <a:ext cx="301581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chemeClr val="accent6">
                            <a:lumMod val="50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10800000" scaled="0"/>
                      <a:tileRect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Freeform 87"/>
                    <p:cNvSpPr/>
                    <p:nvPr/>
                  </p:nvSpPr>
                  <p:spPr>
                    <a:xfrm rot="958909">
                      <a:off x="3702073" y="4791829"/>
                      <a:ext cx="305703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Freeform 88"/>
                    <p:cNvSpPr/>
                    <p:nvPr/>
                  </p:nvSpPr>
                  <p:spPr>
                    <a:xfrm rot="11758909" flipH="1">
                      <a:off x="3678981" y="4902784"/>
                      <a:ext cx="301582" cy="261072"/>
                    </a:xfrm>
                    <a:custGeom>
                      <a:avLst/>
                      <a:gdLst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993913"/>
                        <a:gd name="connsiteX1" fmla="*/ 95415 w 1081377"/>
                        <a:gd name="connsiteY1" fmla="*/ 230588 h 993913"/>
                        <a:gd name="connsiteX2" fmla="*/ 389614 w 1081377"/>
                        <a:gd name="connsiteY2" fmla="*/ 508884 h 993913"/>
                        <a:gd name="connsiteX3" fmla="*/ 858741 w 1081377"/>
                        <a:gd name="connsiteY3" fmla="*/ 588397 h 993913"/>
                        <a:gd name="connsiteX4" fmla="*/ 1081377 w 1081377"/>
                        <a:gd name="connsiteY4" fmla="*/ 524786 h 993913"/>
                        <a:gd name="connsiteX5" fmla="*/ 1081377 w 1081377"/>
                        <a:gd name="connsiteY5" fmla="*/ 922352 h 993913"/>
                        <a:gd name="connsiteX6" fmla="*/ 890546 w 1081377"/>
                        <a:gd name="connsiteY6" fmla="*/ 993913 h 993913"/>
                        <a:gd name="connsiteX7" fmla="*/ 381662 w 1081377"/>
                        <a:gd name="connsiteY7" fmla="*/ 882595 h 993913"/>
                        <a:gd name="connsiteX8" fmla="*/ 63610 w 1081377"/>
                        <a:gd name="connsiteY8" fmla="*/ 564543 h 993913"/>
                        <a:gd name="connsiteX9" fmla="*/ 0 w 1081377"/>
                        <a:gd name="connsiteY9" fmla="*/ 405517 h 993913"/>
                        <a:gd name="connsiteX10" fmla="*/ 7951 w 1081377"/>
                        <a:gd name="connsiteY10" fmla="*/ 0 h 993913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  <a:gd name="connsiteX0" fmla="*/ 7951 w 1081377"/>
                        <a:gd name="connsiteY0" fmla="*/ 0 h 1000540"/>
                        <a:gd name="connsiteX1" fmla="*/ 95415 w 1081377"/>
                        <a:gd name="connsiteY1" fmla="*/ 230588 h 1000540"/>
                        <a:gd name="connsiteX2" fmla="*/ 389614 w 1081377"/>
                        <a:gd name="connsiteY2" fmla="*/ 508884 h 1000540"/>
                        <a:gd name="connsiteX3" fmla="*/ 858741 w 1081377"/>
                        <a:gd name="connsiteY3" fmla="*/ 588397 h 1000540"/>
                        <a:gd name="connsiteX4" fmla="*/ 1081377 w 1081377"/>
                        <a:gd name="connsiteY4" fmla="*/ 524786 h 1000540"/>
                        <a:gd name="connsiteX5" fmla="*/ 1081377 w 1081377"/>
                        <a:gd name="connsiteY5" fmla="*/ 922352 h 1000540"/>
                        <a:gd name="connsiteX6" fmla="*/ 890546 w 1081377"/>
                        <a:gd name="connsiteY6" fmla="*/ 993913 h 1000540"/>
                        <a:gd name="connsiteX7" fmla="*/ 381662 w 1081377"/>
                        <a:gd name="connsiteY7" fmla="*/ 882595 h 1000540"/>
                        <a:gd name="connsiteX8" fmla="*/ 63610 w 1081377"/>
                        <a:gd name="connsiteY8" fmla="*/ 564543 h 1000540"/>
                        <a:gd name="connsiteX9" fmla="*/ 0 w 1081377"/>
                        <a:gd name="connsiteY9" fmla="*/ 405517 h 1000540"/>
                        <a:gd name="connsiteX10" fmla="*/ 7951 w 1081377"/>
                        <a:gd name="connsiteY10" fmla="*/ 0 h 100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81377" h="1000540">
                          <a:moveTo>
                            <a:pt x="7951" y="0"/>
                          </a:moveTo>
                          <a:lnTo>
                            <a:pt x="95415" y="230588"/>
                          </a:lnTo>
                          <a:cubicBezTo>
                            <a:pt x="159025" y="315402"/>
                            <a:pt x="262393" y="449249"/>
                            <a:pt x="389614" y="508884"/>
                          </a:cubicBezTo>
                          <a:cubicBezTo>
                            <a:pt x="516835" y="568519"/>
                            <a:pt x="743447" y="585747"/>
                            <a:pt x="858741" y="588397"/>
                          </a:cubicBezTo>
                          <a:cubicBezTo>
                            <a:pt x="974035" y="591047"/>
                            <a:pt x="1044271" y="469127"/>
                            <a:pt x="1081377" y="524786"/>
                          </a:cubicBezTo>
                          <a:lnTo>
                            <a:pt x="1081377" y="922352"/>
                          </a:lnTo>
                          <a:cubicBezTo>
                            <a:pt x="1049572" y="1000540"/>
                            <a:pt x="1070775" y="974035"/>
                            <a:pt x="890546" y="993913"/>
                          </a:cubicBezTo>
                          <a:cubicBezTo>
                            <a:pt x="773927" y="987287"/>
                            <a:pt x="519485" y="954157"/>
                            <a:pt x="381662" y="882595"/>
                          </a:cubicBezTo>
                          <a:cubicBezTo>
                            <a:pt x="243839" y="811033"/>
                            <a:pt x="127220" y="644056"/>
                            <a:pt x="63610" y="564543"/>
                          </a:cubicBezTo>
                          <a:cubicBezTo>
                            <a:pt x="0" y="485030"/>
                            <a:pt x="9276" y="499607"/>
                            <a:pt x="0" y="405517"/>
                          </a:cubicBezTo>
                          <a:lnTo>
                            <a:pt x="795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8000">
                          <a:schemeClr val="accent6">
                            <a:lumMod val="50000"/>
                          </a:schemeClr>
                        </a:gs>
                        <a:gs pos="50000">
                          <a:schemeClr val="bg1">
                            <a:lumMod val="95000"/>
                          </a:schemeClr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lin ang="10800000" scaled="0"/>
                      <a:tileRect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23" name="Freeform 77"/>
                <p:cNvSpPr/>
                <p:nvPr/>
              </p:nvSpPr>
              <p:spPr>
                <a:xfrm rot="10131467">
                  <a:off x="5199943" y="4133528"/>
                  <a:ext cx="1088265" cy="1084622"/>
                </a:xfrm>
                <a:custGeom>
                  <a:avLst/>
                  <a:gdLst>
                    <a:gd name="connsiteX0" fmla="*/ 461176 w 1041621"/>
                    <a:gd name="connsiteY0" fmla="*/ 103367 h 1403089"/>
                    <a:gd name="connsiteX1" fmla="*/ 79513 w 1041621"/>
                    <a:gd name="connsiteY1" fmla="*/ 0 h 1403089"/>
                    <a:gd name="connsiteX2" fmla="*/ 0 w 1041621"/>
                    <a:gd name="connsiteY2" fmla="*/ 365760 h 1403089"/>
                    <a:gd name="connsiteX3" fmla="*/ 254442 w 1041621"/>
                    <a:gd name="connsiteY3" fmla="*/ 548640 h 1403089"/>
                    <a:gd name="connsiteX4" fmla="*/ 119270 w 1041621"/>
                    <a:gd name="connsiteY4" fmla="*/ 803082 h 1403089"/>
                    <a:gd name="connsiteX5" fmla="*/ 715618 w 1041621"/>
                    <a:gd name="connsiteY5" fmla="*/ 1176794 h 1403089"/>
                    <a:gd name="connsiteX6" fmla="*/ 1041621 w 1041621"/>
                    <a:gd name="connsiteY6" fmla="*/ 564543 h 1403089"/>
                    <a:gd name="connsiteX7" fmla="*/ 461176 w 1041621"/>
                    <a:gd name="connsiteY7" fmla="*/ 103367 h 1403089"/>
                    <a:gd name="connsiteX0" fmla="*/ 461176 w 1041621"/>
                    <a:gd name="connsiteY0" fmla="*/ 103367 h 1403089"/>
                    <a:gd name="connsiteX1" fmla="*/ 79513 w 1041621"/>
                    <a:gd name="connsiteY1" fmla="*/ 0 h 1403089"/>
                    <a:gd name="connsiteX2" fmla="*/ 0 w 1041621"/>
                    <a:gd name="connsiteY2" fmla="*/ 365760 h 1403089"/>
                    <a:gd name="connsiteX3" fmla="*/ 254442 w 1041621"/>
                    <a:gd name="connsiteY3" fmla="*/ 548640 h 1403089"/>
                    <a:gd name="connsiteX4" fmla="*/ 119270 w 1041621"/>
                    <a:gd name="connsiteY4" fmla="*/ 803082 h 1403089"/>
                    <a:gd name="connsiteX5" fmla="*/ 715618 w 1041621"/>
                    <a:gd name="connsiteY5" fmla="*/ 1176794 h 1403089"/>
                    <a:gd name="connsiteX6" fmla="*/ 1041621 w 1041621"/>
                    <a:gd name="connsiteY6" fmla="*/ 564543 h 1403089"/>
                    <a:gd name="connsiteX7" fmla="*/ 461176 w 1041621"/>
                    <a:gd name="connsiteY7" fmla="*/ 103367 h 1403089"/>
                    <a:gd name="connsiteX0" fmla="*/ 490331 w 1070776"/>
                    <a:gd name="connsiteY0" fmla="*/ 147099 h 1446821"/>
                    <a:gd name="connsiteX1" fmla="*/ 108668 w 1070776"/>
                    <a:gd name="connsiteY1" fmla="*/ 43732 h 1446821"/>
                    <a:gd name="connsiteX2" fmla="*/ 29155 w 1070776"/>
                    <a:gd name="connsiteY2" fmla="*/ 409492 h 1446821"/>
                    <a:gd name="connsiteX3" fmla="*/ 283597 w 1070776"/>
                    <a:gd name="connsiteY3" fmla="*/ 592372 h 1446821"/>
                    <a:gd name="connsiteX4" fmla="*/ 148425 w 1070776"/>
                    <a:gd name="connsiteY4" fmla="*/ 846814 h 1446821"/>
                    <a:gd name="connsiteX5" fmla="*/ 744773 w 1070776"/>
                    <a:gd name="connsiteY5" fmla="*/ 1220526 h 1446821"/>
                    <a:gd name="connsiteX6" fmla="*/ 1070776 w 1070776"/>
                    <a:gd name="connsiteY6" fmla="*/ 608275 h 1446821"/>
                    <a:gd name="connsiteX7" fmla="*/ 490331 w 1070776"/>
                    <a:gd name="connsiteY7" fmla="*/ 147099 h 1446821"/>
                    <a:gd name="connsiteX0" fmla="*/ 490331 w 1113183"/>
                    <a:gd name="connsiteY0" fmla="*/ 147099 h 1446821"/>
                    <a:gd name="connsiteX1" fmla="*/ 108668 w 1113183"/>
                    <a:gd name="connsiteY1" fmla="*/ 43732 h 1446821"/>
                    <a:gd name="connsiteX2" fmla="*/ 29155 w 1113183"/>
                    <a:gd name="connsiteY2" fmla="*/ 409492 h 1446821"/>
                    <a:gd name="connsiteX3" fmla="*/ 283597 w 1113183"/>
                    <a:gd name="connsiteY3" fmla="*/ 592372 h 1446821"/>
                    <a:gd name="connsiteX4" fmla="*/ 148425 w 1113183"/>
                    <a:gd name="connsiteY4" fmla="*/ 846814 h 1446821"/>
                    <a:gd name="connsiteX5" fmla="*/ 744773 w 1113183"/>
                    <a:gd name="connsiteY5" fmla="*/ 1220526 h 1446821"/>
                    <a:gd name="connsiteX6" fmla="*/ 1070776 w 1113183"/>
                    <a:gd name="connsiteY6" fmla="*/ 608275 h 1446821"/>
                    <a:gd name="connsiteX7" fmla="*/ 490331 w 1113183"/>
                    <a:gd name="connsiteY7" fmla="*/ 147099 h 1446821"/>
                    <a:gd name="connsiteX0" fmla="*/ 490331 w 1113183"/>
                    <a:gd name="connsiteY0" fmla="*/ 147099 h 1260282"/>
                    <a:gd name="connsiteX1" fmla="*/ 108668 w 1113183"/>
                    <a:gd name="connsiteY1" fmla="*/ 43732 h 1260282"/>
                    <a:gd name="connsiteX2" fmla="*/ 29155 w 1113183"/>
                    <a:gd name="connsiteY2" fmla="*/ 409492 h 1260282"/>
                    <a:gd name="connsiteX3" fmla="*/ 283597 w 1113183"/>
                    <a:gd name="connsiteY3" fmla="*/ 592372 h 1260282"/>
                    <a:gd name="connsiteX4" fmla="*/ 148425 w 1113183"/>
                    <a:gd name="connsiteY4" fmla="*/ 846814 h 1260282"/>
                    <a:gd name="connsiteX5" fmla="*/ 744773 w 1113183"/>
                    <a:gd name="connsiteY5" fmla="*/ 1220526 h 1260282"/>
                    <a:gd name="connsiteX6" fmla="*/ 1070776 w 1113183"/>
                    <a:gd name="connsiteY6" fmla="*/ 608275 h 1260282"/>
                    <a:gd name="connsiteX7" fmla="*/ 490331 w 1113183"/>
                    <a:gd name="connsiteY7" fmla="*/ 147099 h 1260282"/>
                    <a:gd name="connsiteX0" fmla="*/ 467802 w 1090654"/>
                    <a:gd name="connsiteY0" fmla="*/ 147099 h 1260282"/>
                    <a:gd name="connsiteX1" fmla="*/ 86139 w 1090654"/>
                    <a:gd name="connsiteY1" fmla="*/ 43732 h 1260282"/>
                    <a:gd name="connsiteX2" fmla="*/ 6626 w 1090654"/>
                    <a:gd name="connsiteY2" fmla="*/ 409492 h 1260282"/>
                    <a:gd name="connsiteX3" fmla="*/ 125896 w 1090654"/>
                    <a:gd name="connsiteY3" fmla="*/ 846814 h 1260282"/>
                    <a:gd name="connsiteX4" fmla="*/ 722244 w 1090654"/>
                    <a:gd name="connsiteY4" fmla="*/ 1220526 h 1260282"/>
                    <a:gd name="connsiteX5" fmla="*/ 1048247 w 1090654"/>
                    <a:gd name="connsiteY5" fmla="*/ 608275 h 1260282"/>
                    <a:gd name="connsiteX6" fmla="*/ 467802 w 1090654"/>
                    <a:gd name="connsiteY6" fmla="*/ 147099 h 1260282"/>
                    <a:gd name="connsiteX0" fmla="*/ 467802 w 1088265"/>
                    <a:gd name="connsiteY0" fmla="*/ 147099 h 1084622"/>
                    <a:gd name="connsiteX1" fmla="*/ 86139 w 1088265"/>
                    <a:gd name="connsiteY1" fmla="*/ 43732 h 1084622"/>
                    <a:gd name="connsiteX2" fmla="*/ 6626 w 1088265"/>
                    <a:gd name="connsiteY2" fmla="*/ 409492 h 1084622"/>
                    <a:gd name="connsiteX3" fmla="*/ 125896 w 1088265"/>
                    <a:gd name="connsiteY3" fmla="*/ 846814 h 1084622"/>
                    <a:gd name="connsiteX4" fmla="*/ 707909 w 1088265"/>
                    <a:gd name="connsiteY4" fmla="*/ 1044866 h 1084622"/>
                    <a:gd name="connsiteX5" fmla="*/ 1048247 w 1088265"/>
                    <a:gd name="connsiteY5" fmla="*/ 608275 h 1084622"/>
                    <a:gd name="connsiteX6" fmla="*/ 467802 w 1088265"/>
                    <a:gd name="connsiteY6" fmla="*/ 147099 h 108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8265" h="1084622">
                      <a:moveTo>
                        <a:pt x="467802" y="147099"/>
                      </a:moveTo>
                      <a:cubicBezTo>
                        <a:pt x="307451" y="53009"/>
                        <a:pt x="163002" y="0"/>
                        <a:pt x="86139" y="43732"/>
                      </a:cubicBezTo>
                      <a:cubicBezTo>
                        <a:pt x="9276" y="87464"/>
                        <a:pt x="0" y="275645"/>
                        <a:pt x="6626" y="409492"/>
                      </a:cubicBezTo>
                      <a:cubicBezTo>
                        <a:pt x="13252" y="543339"/>
                        <a:pt x="9016" y="740918"/>
                        <a:pt x="125896" y="846814"/>
                      </a:cubicBezTo>
                      <a:cubicBezTo>
                        <a:pt x="242776" y="952710"/>
                        <a:pt x="554184" y="1084622"/>
                        <a:pt x="707909" y="1044866"/>
                      </a:cubicBezTo>
                      <a:cubicBezTo>
                        <a:pt x="861634" y="1005110"/>
                        <a:pt x="1088265" y="757903"/>
                        <a:pt x="1048247" y="608275"/>
                      </a:cubicBezTo>
                      <a:cubicBezTo>
                        <a:pt x="1008229" y="458647"/>
                        <a:pt x="628153" y="241190"/>
                        <a:pt x="467802" y="14709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6000">
                      <a:schemeClr val="accent6">
                        <a:lumMod val="20000"/>
                        <a:lumOff val="80000"/>
                      </a:schemeClr>
                    </a:gs>
                    <a:gs pos="44000">
                      <a:schemeClr val="accent6">
                        <a:lumMod val="75000"/>
                      </a:schemeClr>
                    </a:gs>
                    <a:gs pos="98000">
                      <a:schemeClr val="tx1">
                        <a:lumMod val="95000"/>
                        <a:lumOff val="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 78"/>
                <p:cNvSpPr/>
                <p:nvPr/>
              </p:nvSpPr>
              <p:spPr>
                <a:xfrm rot="9346721">
                  <a:off x="6407618" y="1596726"/>
                  <a:ext cx="1035172" cy="990910"/>
                </a:xfrm>
                <a:custGeom>
                  <a:avLst/>
                  <a:gdLst>
                    <a:gd name="connsiteX0" fmla="*/ 461176 w 1041621"/>
                    <a:gd name="connsiteY0" fmla="*/ 103367 h 1403089"/>
                    <a:gd name="connsiteX1" fmla="*/ 79513 w 1041621"/>
                    <a:gd name="connsiteY1" fmla="*/ 0 h 1403089"/>
                    <a:gd name="connsiteX2" fmla="*/ 0 w 1041621"/>
                    <a:gd name="connsiteY2" fmla="*/ 365760 h 1403089"/>
                    <a:gd name="connsiteX3" fmla="*/ 254442 w 1041621"/>
                    <a:gd name="connsiteY3" fmla="*/ 548640 h 1403089"/>
                    <a:gd name="connsiteX4" fmla="*/ 119270 w 1041621"/>
                    <a:gd name="connsiteY4" fmla="*/ 803082 h 1403089"/>
                    <a:gd name="connsiteX5" fmla="*/ 715618 w 1041621"/>
                    <a:gd name="connsiteY5" fmla="*/ 1176794 h 1403089"/>
                    <a:gd name="connsiteX6" fmla="*/ 1041621 w 1041621"/>
                    <a:gd name="connsiteY6" fmla="*/ 564543 h 1403089"/>
                    <a:gd name="connsiteX7" fmla="*/ 461176 w 1041621"/>
                    <a:gd name="connsiteY7" fmla="*/ 103367 h 1403089"/>
                    <a:gd name="connsiteX0" fmla="*/ 461176 w 1041621"/>
                    <a:gd name="connsiteY0" fmla="*/ 103367 h 1403089"/>
                    <a:gd name="connsiteX1" fmla="*/ 79513 w 1041621"/>
                    <a:gd name="connsiteY1" fmla="*/ 0 h 1403089"/>
                    <a:gd name="connsiteX2" fmla="*/ 0 w 1041621"/>
                    <a:gd name="connsiteY2" fmla="*/ 365760 h 1403089"/>
                    <a:gd name="connsiteX3" fmla="*/ 254442 w 1041621"/>
                    <a:gd name="connsiteY3" fmla="*/ 548640 h 1403089"/>
                    <a:gd name="connsiteX4" fmla="*/ 119270 w 1041621"/>
                    <a:gd name="connsiteY4" fmla="*/ 803082 h 1403089"/>
                    <a:gd name="connsiteX5" fmla="*/ 715618 w 1041621"/>
                    <a:gd name="connsiteY5" fmla="*/ 1176794 h 1403089"/>
                    <a:gd name="connsiteX6" fmla="*/ 1041621 w 1041621"/>
                    <a:gd name="connsiteY6" fmla="*/ 564543 h 1403089"/>
                    <a:gd name="connsiteX7" fmla="*/ 461176 w 1041621"/>
                    <a:gd name="connsiteY7" fmla="*/ 103367 h 1403089"/>
                    <a:gd name="connsiteX0" fmla="*/ 490331 w 1070776"/>
                    <a:gd name="connsiteY0" fmla="*/ 147099 h 1446821"/>
                    <a:gd name="connsiteX1" fmla="*/ 108668 w 1070776"/>
                    <a:gd name="connsiteY1" fmla="*/ 43732 h 1446821"/>
                    <a:gd name="connsiteX2" fmla="*/ 29155 w 1070776"/>
                    <a:gd name="connsiteY2" fmla="*/ 409492 h 1446821"/>
                    <a:gd name="connsiteX3" fmla="*/ 283597 w 1070776"/>
                    <a:gd name="connsiteY3" fmla="*/ 592372 h 1446821"/>
                    <a:gd name="connsiteX4" fmla="*/ 148425 w 1070776"/>
                    <a:gd name="connsiteY4" fmla="*/ 846814 h 1446821"/>
                    <a:gd name="connsiteX5" fmla="*/ 744773 w 1070776"/>
                    <a:gd name="connsiteY5" fmla="*/ 1220526 h 1446821"/>
                    <a:gd name="connsiteX6" fmla="*/ 1070776 w 1070776"/>
                    <a:gd name="connsiteY6" fmla="*/ 608275 h 1446821"/>
                    <a:gd name="connsiteX7" fmla="*/ 490331 w 1070776"/>
                    <a:gd name="connsiteY7" fmla="*/ 147099 h 1446821"/>
                    <a:gd name="connsiteX0" fmla="*/ 490331 w 1113183"/>
                    <a:gd name="connsiteY0" fmla="*/ 147099 h 1446821"/>
                    <a:gd name="connsiteX1" fmla="*/ 108668 w 1113183"/>
                    <a:gd name="connsiteY1" fmla="*/ 43732 h 1446821"/>
                    <a:gd name="connsiteX2" fmla="*/ 29155 w 1113183"/>
                    <a:gd name="connsiteY2" fmla="*/ 409492 h 1446821"/>
                    <a:gd name="connsiteX3" fmla="*/ 283597 w 1113183"/>
                    <a:gd name="connsiteY3" fmla="*/ 592372 h 1446821"/>
                    <a:gd name="connsiteX4" fmla="*/ 148425 w 1113183"/>
                    <a:gd name="connsiteY4" fmla="*/ 846814 h 1446821"/>
                    <a:gd name="connsiteX5" fmla="*/ 744773 w 1113183"/>
                    <a:gd name="connsiteY5" fmla="*/ 1220526 h 1446821"/>
                    <a:gd name="connsiteX6" fmla="*/ 1070776 w 1113183"/>
                    <a:gd name="connsiteY6" fmla="*/ 608275 h 1446821"/>
                    <a:gd name="connsiteX7" fmla="*/ 490331 w 1113183"/>
                    <a:gd name="connsiteY7" fmla="*/ 147099 h 1446821"/>
                    <a:gd name="connsiteX0" fmla="*/ 490331 w 1113183"/>
                    <a:gd name="connsiteY0" fmla="*/ 147099 h 1260282"/>
                    <a:gd name="connsiteX1" fmla="*/ 108668 w 1113183"/>
                    <a:gd name="connsiteY1" fmla="*/ 43732 h 1260282"/>
                    <a:gd name="connsiteX2" fmla="*/ 29155 w 1113183"/>
                    <a:gd name="connsiteY2" fmla="*/ 409492 h 1260282"/>
                    <a:gd name="connsiteX3" fmla="*/ 283597 w 1113183"/>
                    <a:gd name="connsiteY3" fmla="*/ 592372 h 1260282"/>
                    <a:gd name="connsiteX4" fmla="*/ 148425 w 1113183"/>
                    <a:gd name="connsiteY4" fmla="*/ 846814 h 1260282"/>
                    <a:gd name="connsiteX5" fmla="*/ 744773 w 1113183"/>
                    <a:gd name="connsiteY5" fmla="*/ 1220526 h 1260282"/>
                    <a:gd name="connsiteX6" fmla="*/ 1070776 w 1113183"/>
                    <a:gd name="connsiteY6" fmla="*/ 608275 h 1260282"/>
                    <a:gd name="connsiteX7" fmla="*/ 490331 w 1113183"/>
                    <a:gd name="connsiteY7" fmla="*/ 147099 h 1260282"/>
                    <a:gd name="connsiteX0" fmla="*/ 467802 w 1090654"/>
                    <a:gd name="connsiteY0" fmla="*/ 147099 h 1260282"/>
                    <a:gd name="connsiteX1" fmla="*/ 86139 w 1090654"/>
                    <a:gd name="connsiteY1" fmla="*/ 43732 h 1260282"/>
                    <a:gd name="connsiteX2" fmla="*/ 6626 w 1090654"/>
                    <a:gd name="connsiteY2" fmla="*/ 409492 h 1260282"/>
                    <a:gd name="connsiteX3" fmla="*/ 125896 w 1090654"/>
                    <a:gd name="connsiteY3" fmla="*/ 846814 h 1260282"/>
                    <a:gd name="connsiteX4" fmla="*/ 722244 w 1090654"/>
                    <a:gd name="connsiteY4" fmla="*/ 1220526 h 1260282"/>
                    <a:gd name="connsiteX5" fmla="*/ 1048247 w 1090654"/>
                    <a:gd name="connsiteY5" fmla="*/ 608275 h 1260282"/>
                    <a:gd name="connsiteX6" fmla="*/ 467802 w 1090654"/>
                    <a:gd name="connsiteY6" fmla="*/ 147099 h 1260282"/>
                    <a:gd name="connsiteX0" fmla="*/ 467802 w 1088265"/>
                    <a:gd name="connsiteY0" fmla="*/ 147099 h 1084622"/>
                    <a:gd name="connsiteX1" fmla="*/ 86139 w 1088265"/>
                    <a:gd name="connsiteY1" fmla="*/ 43732 h 1084622"/>
                    <a:gd name="connsiteX2" fmla="*/ 6626 w 1088265"/>
                    <a:gd name="connsiteY2" fmla="*/ 409492 h 1084622"/>
                    <a:gd name="connsiteX3" fmla="*/ 125896 w 1088265"/>
                    <a:gd name="connsiteY3" fmla="*/ 846814 h 1084622"/>
                    <a:gd name="connsiteX4" fmla="*/ 707909 w 1088265"/>
                    <a:gd name="connsiteY4" fmla="*/ 1044866 h 1084622"/>
                    <a:gd name="connsiteX5" fmla="*/ 1048247 w 1088265"/>
                    <a:gd name="connsiteY5" fmla="*/ 608275 h 1084622"/>
                    <a:gd name="connsiteX6" fmla="*/ 467802 w 1088265"/>
                    <a:gd name="connsiteY6" fmla="*/ 147099 h 1084622"/>
                    <a:gd name="connsiteX0" fmla="*/ 474305 w 1094768"/>
                    <a:gd name="connsiteY0" fmla="*/ 72896 h 1010419"/>
                    <a:gd name="connsiteX1" fmla="*/ 211172 w 1094768"/>
                    <a:gd name="connsiteY1" fmla="*/ 96693 h 1010419"/>
                    <a:gd name="connsiteX2" fmla="*/ 13129 w 1094768"/>
                    <a:gd name="connsiteY2" fmla="*/ 335289 h 1010419"/>
                    <a:gd name="connsiteX3" fmla="*/ 132399 w 1094768"/>
                    <a:gd name="connsiteY3" fmla="*/ 772611 h 1010419"/>
                    <a:gd name="connsiteX4" fmla="*/ 714412 w 1094768"/>
                    <a:gd name="connsiteY4" fmla="*/ 970663 h 1010419"/>
                    <a:gd name="connsiteX5" fmla="*/ 1054750 w 1094768"/>
                    <a:gd name="connsiteY5" fmla="*/ 534072 h 1010419"/>
                    <a:gd name="connsiteX6" fmla="*/ 474305 w 1094768"/>
                    <a:gd name="connsiteY6" fmla="*/ 72896 h 1010419"/>
                    <a:gd name="connsiteX0" fmla="*/ 464785 w 1085248"/>
                    <a:gd name="connsiteY0" fmla="*/ 72896 h 1030351"/>
                    <a:gd name="connsiteX1" fmla="*/ 201652 w 1085248"/>
                    <a:gd name="connsiteY1" fmla="*/ 96693 h 1030351"/>
                    <a:gd name="connsiteX2" fmla="*/ 3609 w 1085248"/>
                    <a:gd name="connsiteY2" fmla="*/ 335289 h 1030351"/>
                    <a:gd name="connsiteX3" fmla="*/ 179999 w 1085248"/>
                    <a:gd name="connsiteY3" fmla="*/ 892201 h 1030351"/>
                    <a:gd name="connsiteX4" fmla="*/ 704892 w 1085248"/>
                    <a:gd name="connsiteY4" fmla="*/ 970663 h 1030351"/>
                    <a:gd name="connsiteX5" fmla="*/ 1045230 w 1085248"/>
                    <a:gd name="connsiteY5" fmla="*/ 534072 h 1030351"/>
                    <a:gd name="connsiteX6" fmla="*/ 464785 w 1085248"/>
                    <a:gd name="connsiteY6" fmla="*/ 72896 h 1030351"/>
                    <a:gd name="connsiteX0" fmla="*/ 387023 w 1007486"/>
                    <a:gd name="connsiteY0" fmla="*/ 72896 h 1030351"/>
                    <a:gd name="connsiteX1" fmla="*/ 123890 w 1007486"/>
                    <a:gd name="connsiteY1" fmla="*/ 96693 h 1030351"/>
                    <a:gd name="connsiteX2" fmla="*/ 13707 w 1007486"/>
                    <a:gd name="connsiteY2" fmla="*/ 378410 h 1030351"/>
                    <a:gd name="connsiteX3" fmla="*/ 102237 w 1007486"/>
                    <a:gd name="connsiteY3" fmla="*/ 892201 h 1030351"/>
                    <a:gd name="connsiteX4" fmla="*/ 627130 w 1007486"/>
                    <a:gd name="connsiteY4" fmla="*/ 970663 h 1030351"/>
                    <a:gd name="connsiteX5" fmla="*/ 967468 w 1007486"/>
                    <a:gd name="connsiteY5" fmla="*/ 534072 h 1030351"/>
                    <a:gd name="connsiteX6" fmla="*/ 387023 w 1007486"/>
                    <a:gd name="connsiteY6" fmla="*/ 72896 h 1030351"/>
                    <a:gd name="connsiteX0" fmla="*/ 387023 w 1035172"/>
                    <a:gd name="connsiteY0" fmla="*/ 72896 h 990910"/>
                    <a:gd name="connsiteX1" fmla="*/ 123890 w 1035172"/>
                    <a:gd name="connsiteY1" fmla="*/ 96693 h 990910"/>
                    <a:gd name="connsiteX2" fmla="*/ 13707 w 1035172"/>
                    <a:gd name="connsiteY2" fmla="*/ 378410 h 990910"/>
                    <a:gd name="connsiteX3" fmla="*/ 102237 w 1035172"/>
                    <a:gd name="connsiteY3" fmla="*/ 892201 h 990910"/>
                    <a:gd name="connsiteX4" fmla="*/ 627130 w 1035172"/>
                    <a:gd name="connsiteY4" fmla="*/ 970663 h 990910"/>
                    <a:gd name="connsiteX5" fmla="*/ 793245 w 1035172"/>
                    <a:gd name="connsiteY5" fmla="*/ 843416 h 990910"/>
                    <a:gd name="connsiteX6" fmla="*/ 967468 w 1035172"/>
                    <a:gd name="connsiteY6" fmla="*/ 534072 h 990910"/>
                    <a:gd name="connsiteX7" fmla="*/ 387023 w 1035172"/>
                    <a:gd name="connsiteY7" fmla="*/ 72896 h 990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5172" h="990910">
                      <a:moveTo>
                        <a:pt x="387023" y="72896"/>
                      </a:moveTo>
                      <a:cubicBezTo>
                        <a:pt x="246427" y="0"/>
                        <a:pt x="186109" y="45774"/>
                        <a:pt x="123890" y="96693"/>
                      </a:cubicBezTo>
                      <a:cubicBezTo>
                        <a:pt x="61671" y="147612"/>
                        <a:pt x="17316" y="245825"/>
                        <a:pt x="13707" y="378410"/>
                      </a:cubicBezTo>
                      <a:cubicBezTo>
                        <a:pt x="10098" y="510995"/>
                        <a:pt x="0" y="793492"/>
                        <a:pt x="102237" y="892201"/>
                      </a:cubicBezTo>
                      <a:cubicBezTo>
                        <a:pt x="204474" y="990910"/>
                        <a:pt x="511962" y="978794"/>
                        <a:pt x="627130" y="970663"/>
                      </a:cubicBezTo>
                      <a:cubicBezTo>
                        <a:pt x="742298" y="962532"/>
                        <a:pt x="736522" y="916181"/>
                        <a:pt x="793245" y="843416"/>
                      </a:cubicBezTo>
                      <a:cubicBezTo>
                        <a:pt x="849968" y="770651"/>
                        <a:pt x="1035172" y="662492"/>
                        <a:pt x="967468" y="534072"/>
                      </a:cubicBezTo>
                      <a:cubicBezTo>
                        <a:pt x="899764" y="405652"/>
                        <a:pt x="527619" y="145792"/>
                        <a:pt x="387023" y="7289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6000">
                      <a:schemeClr val="accent6">
                        <a:lumMod val="20000"/>
                        <a:lumOff val="80000"/>
                      </a:schemeClr>
                    </a:gs>
                    <a:gs pos="44000">
                      <a:schemeClr val="accent6">
                        <a:lumMod val="75000"/>
                      </a:schemeClr>
                    </a:gs>
                    <a:gs pos="98000">
                      <a:schemeClr val="tx1">
                        <a:lumMod val="95000"/>
                        <a:lumOff val="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11"/>
              <p:cNvSpPr txBox="1"/>
              <p:nvPr/>
            </p:nvSpPr>
            <p:spPr>
              <a:xfrm>
                <a:off x="6272582" y="4295982"/>
                <a:ext cx="21856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 smtClean="0">
                    <a:latin typeface="Tw Cen MT Condensed Extra Bold" pitchFamily="34" charset="0"/>
                  </a:rPr>
                  <a:t>Enrichment</a:t>
                </a:r>
              </a:p>
              <a:p>
                <a:pPr algn="ctr"/>
                <a:r>
                  <a:rPr lang="en-GB" sz="2000" dirty="0" smtClean="0">
                    <a:latin typeface="Tw Cen MT Condensed Extra Bold" pitchFamily="34" charset="0"/>
                  </a:rPr>
                  <a:t>(p-value &lt; 2.2e-16) </a:t>
                </a:r>
              </a:p>
            </p:txBody>
          </p:sp>
        </p:grpSp>
      </p:grpSp>
      <p:sp>
        <p:nvSpPr>
          <p:cNvPr id="66" name="TextBox 11"/>
          <p:cNvSpPr txBox="1"/>
          <p:nvPr/>
        </p:nvSpPr>
        <p:spPr>
          <a:xfrm>
            <a:off x="1341797" y="258883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w Cen MT Condensed Extra Bold" pitchFamily="34" charset="0"/>
              </a:rPr>
              <a:t>86 human </a:t>
            </a:r>
            <a:r>
              <a:rPr lang="en-GB" sz="2000" dirty="0" err="1" smtClean="0">
                <a:latin typeface="Tw Cen MT Condensed Extra Bold" pitchFamily="34" charset="0"/>
              </a:rPr>
              <a:t>polyQ</a:t>
            </a:r>
            <a:r>
              <a:rPr lang="en-GB" sz="2000" dirty="0" smtClean="0">
                <a:latin typeface="Tw Cen MT Condensed Extra Bold" pitchFamily="34" charset="0"/>
              </a:rPr>
              <a:t> proteins</a:t>
            </a:r>
            <a:endParaRPr lang="en-US" sz="2000" dirty="0">
              <a:latin typeface="Tw Cen MT Condensed Extra Bold" pitchFamily="34" charset="0"/>
            </a:endParaRPr>
          </a:p>
        </p:txBody>
      </p:sp>
      <p:grpSp>
        <p:nvGrpSpPr>
          <p:cNvPr id="69" name="Gruppieren 68"/>
          <p:cNvGrpSpPr/>
          <p:nvPr/>
        </p:nvGrpSpPr>
        <p:grpSpPr>
          <a:xfrm>
            <a:off x="3401859" y="615146"/>
            <a:ext cx="3938920" cy="2554028"/>
            <a:chOff x="3401859" y="615146"/>
            <a:chExt cx="3938920" cy="2554028"/>
          </a:xfrm>
        </p:grpSpPr>
        <p:sp>
          <p:nvSpPr>
            <p:cNvPr id="43" name="Pfeil nach links und rechts 42"/>
            <p:cNvSpPr/>
            <p:nvPr/>
          </p:nvSpPr>
          <p:spPr bwMode="auto">
            <a:xfrm>
              <a:off x="3401859" y="2524355"/>
              <a:ext cx="1726371" cy="644819"/>
            </a:xfrm>
            <a:prstGeom prst="leftRightArrow">
              <a:avLst/>
            </a:prstGeom>
            <a:solidFill>
              <a:srgbClr val="3366CC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TextBox 6"/>
            <p:cNvSpPr txBox="1"/>
            <p:nvPr/>
          </p:nvSpPr>
          <p:spPr>
            <a:xfrm>
              <a:off x="5197416" y="615146"/>
              <a:ext cx="2143363" cy="70788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_tradnl" sz="2000" dirty="0" smtClean="0">
                  <a:latin typeface="Tw Cen MT Condensed Extra Bold" pitchFamily="34" charset="0"/>
                </a:rPr>
                <a:t>Non-polyQ interacting proteins</a:t>
              </a:r>
              <a:endParaRPr lang="en-US" sz="2000" dirty="0">
                <a:latin typeface="Tw Cen MT Condensed Extra Bold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9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1175</Words>
  <Application>Microsoft Office PowerPoint</Application>
  <PresentationFormat>Bildschirmpräsentation (4:3)</PresentationFormat>
  <Paragraphs>507</Paragraphs>
  <Slides>53</Slides>
  <Notes>43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0" baseType="lpstr">
      <vt:lpstr>Arial</vt:lpstr>
      <vt:lpstr>Calibri</vt:lpstr>
      <vt:lpstr>Lucida Sans Unicode</vt:lpstr>
      <vt:lpstr>Tw Cen MT Condensed</vt:lpstr>
      <vt:lpstr>Tw Cen MT Condensed Extra Bold</vt:lpstr>
      <vt:lpstr>Verdana</vt:lpstr>
      <vt:lpstr>Default Design</vt:lpstr>
      <vt:lpstr>  polyQ and  other homorepeats  </vt:lpstr>
      <vt:lpstr>Function of polyQ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Clustering proteins</vt:lpstr>
      <vt:lpstr>Clustering proteins</vt:lpstr>
      <vt:lpstr>Context of polyX</vt:lpstr>
      <vt:lpstr>Context of polyX</vt:lpstr>
      <vt:lpstr>Context of polyX</vt:lpstr>
      <vt:lpstr>Composition of linkers</vt:lpstr>
      <vt:lpstr>Composition of linkers</vt:lpstr>
      <vt:lpstr>Composition of linkers</vt:lpstr>
      <vt:lpstr>3D context of polyQ</vt:lpstr>
      <vt:lpstr>3D context of polyQ</vt:lpstr>
      <vt:lpstr>3D context of polyQ</vt:lpstr>
      <vt:lpstr>3D context of polyQ</vt:lpstr>
      <vt:lpstr>3D context of polyQ</vt:lpstr>
      <vt:lpstr>polyQ variability</vt:lpstr>
      <vt:lpstr>PowerPoint-Präsentation</vt:lpstr>
      <vt:lpstr>PowerPoint-Präsentation</vt:lpstr>
      <vt:lpstr>PowerPoint-Präsentation</vt:lpstr>
      <vt:lpstr>PowerPoint-Präsentation</vt:lpstr>
    </vt:vector>
  </TitlesOfParts>
  <Company>OHRI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Microarray analysis in Development Biology</dc:title>
  <dc:creator>mandrade</dc:creator>
  <cp:lastModifiedBy>Andrade, Miguel</cp:lastModifiedBy>
  <cp:revision>783</cp:revision>
  <dcterms:created xsi:type="dcterms:W3CDTF">2006-09-18T18:27:58Z</dcterms:created>
  <dcterms:modified xsi:type="dcterms:W3CDTF">2016-05-30T12:58:01Z</dcterms:modified>
</cp:coreProperties>
</file>